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64.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7" r:id="rId1"/>
    <p:sldMasterId id="2147484627" r:id="rId2"/>
  </p:sldMasterIdLst>
  <p:notesMasterIdLst>
    <p:notesMasterId r:id="rId61"/>
  </p:notesMasterIdLst>
  <p:handoutMasterIdLst>
    <p:handoutMasterId r:id="rId62"/>
  </p:handoutMasterIdLst>
  <p:sldIdLst>
    <p:sldId id="559" r:id="rId3"/>
    <p:sldId id="568" r:id="rId4"/>
    <p:sldId id="553" r:id="rId5"/>
    <p:sldId id="502" r:id="rId6"/>
    <p:sldId id="508" r:id="rId7"/>
    <p:sldId id="503" r:id="rId8"/>
    <p:sldId id="504" r:id="rId9"/>
    <p:sldId id="505" r:id="rId10"/>
    <p:sldId id="506" r:id="rId11"/>
    <p:sldId id="569" r:id="rId12"/>
    <p:sldId id="507" r:id="rId13"/>
    <p:sldId id="510" r:id="rId14"/>
    <p:sldId id="511" r:id="rId15"/>
    <p:sldId id="512" r:id="rId16"/>
    <p:sldId id="514" r:id="rId17"/>
    <p:sldId id="541" r:id="rId18"/>
    <p:sldId id="515" r:id="rId19"/>
    <p:sldId id="542" r:id="rId20"/>
    <p:sldId id="543" r:id="rId21"/>
    <p:sldId id="544" r:id="rId22"/>
    <p:sldId id="516" r:id="rId23"/>
    <p:sldId id="517" r:id="rId24"/>
    <p:sldId id="518" r:id="rId25"/>
    <p:sldId id="519" r:id="rId26"/>
    <p:sldId id="520" r:id="rId27"/>
    <p:sldId id="560" r:id="rId28"/>
    <p:sldId id="521" r:id="rId29"/>
    <p:sldId id="527" r:id="rId30"/>
    <p:sldId id="540" r:id="rId31"/>
    <p:sldId id="570" r:id="rId32"/>
    <p:sldId id="545" r:id="rId33"/>
    <p:sldId id="546" r:id="rId34"/>
    <p:sldId id="547" r:id="rId35"/>
    <p:sldId id="548" r:id="rId36"/>
    <p:sldId id="549" r:id="rId37"/>
    <p:sldId id="551" r:id="rId38"/>
    <p:sldId id="571" r:id="rId39"/>
    <p:sldId id="557" r:id="rId40"/>
    <p:sldId id="563" r:id="rId41"/>
    <p:sldId id="564" r:id="rId42"/>
    <p:sldId id="566" r:id="rId43"/>
    <p:sldId id="581" r:id="rId44"/>
    <p:sldId id="567" r:id="rId45"/>
    <p:sldId id="588" r:id="rId46"/>
    <p:sldId id="572" r:id="rId47"/>
    <p:sldId id="576" r:id="rId48"/>
    <p:sldId id="577" r:id="rId49"/>
    <p:sldId id="579" r:id="rId50"/>
    <p:sldId id="575" r:id="rId51"/>
    <p:sldId id="580" r:id="rId52"/>
    <p:sldId id="583" r:id="rId53"/>
    <p:sldId id="536" r:id="rId54"/>
    <p:sldId id="584" r:id="rId55"/>
    <p:sldId id="587" r:id="rId56"/>
    <p:sldId id="585" r:id="rId57"/>
    <p:sldId id="586" r:id="rId58"/>
    <p:sldId id="573" r:id="rId59"/>
    <p:sldId id="489" r:id="rId60"/>
  </p:sldIdLst>
  <p:sldSz cx="9144000" cy="5143500" type="screen16x9"/>
  <p:notesSz cx="6858000" cy="9144000"/>
  <p:defaultTextStyle>
    <a:defPPr>
      <a:defRPr lang="zh-CN"/>
    </a:defPPr>
    <a:lvl1pPr algn="l" rtl="0" fontAlgn="base">
      <a:spcBef>
        <a:spcPct val="0"/>
      </a:spcBef>
      <a:spcAft>
        <a:spcPct val="0"/>
      </a:spcAft>
      <a:defRPr sz="2000" kern="1200">
        <a:solidFill>
          <a:schemeClr val="tx1"/>
        </a:solidFill>
        <a:latin typeface="宋体" charset="-122"/>
        <a:ea typeface="宋体" charset="-122"/>
        <a:cs typeface="+mn-cs"/>
      </a:defRPr>
    </a:lvl1pPr>
    <a:lvl2pPr marL="457200" algn="l" rtl="0" fontAlgn="base">
      <a:spcBef>
        <a:spcPct val="0"/>
      </a:spcBef>
      <a:spcAft>
        <a:spcPct val="0"/>
      </a:spcAft>
      <a:defRPr sz="2000" kern="1200">
        <a:solidFill>
          <a:schemeClr val="tx1"/>
        </a:solidFill>
        <a:latin typeface="宋体" charset="-122"/>
        <a:ea typeface="宋体" charset="-122"/>
        <a:cs typeface="+mn-cs"/>
      </a:defRPr>
    </a:lvl2pPr>
    <a:lvl3pPr marL="914400" algn="l" rtl="0" fontAlgn="base">
      <a:spcBef>
        <a:spcPct val="0"/>
      </a:spcBef>
      <a:spcAft>
        <a:spcPct val="0"/>
      </a:spcAft>
      <a:defRPr sz="2000" kern="1200">
        <a:solidFill>
          <a:schemeClr val="tx1"/>
        </a:solidFill>
        <a:latin typeface="宋体" charset="-122"/>
        <a:ea typeface="宋体" charset="-122"/>
        <a:cs typeface="+mn-cs"/>
      </a:defRPr>
    </a:lvl3pPr>
    <a:lvl4pPr marL="1371600" algn="l" rtl="0" fontAlgn="base">
      <a:spcBef>
        <a:spcPct val="0"/>
      </a:spcBef>
      <a:spcAft>
        <a:spcPct val="0"/>
      </a:spcAft>
      <a:defRPr sz="2000" kern="1200">
        <a:solidFill>
          <a:schemeClr val="tx1"/>
        </a:solidFill>
        <a:latin typeface="宋体" charset="-122"/>
        <a:ea typeface="宋体" charset="-122"/>
        <a:cs typeface="+mn-cs"/>
      </a:defRPr>
    </a:lvl4pPr>
    <a:lvl5pPr marL="1828800" algn="l" rtl="0" fontAlgn="base">
      <a:spcBef>
        <a:spcPct val="0"/>
      </a:spcBef>
      <a:spcAft>
        <a:spcPct val="0"/>
      </a:spcAft>
      <a:defRPr sz="2000" kern="1200">
        <a:solidFill>
          <a:schemeClr val="tx1"/>
        </a:solidFill>
        <a:latin typeface="宋体" charset="-122"/>
        <a:ea typeface="宋体" charset="-122"/>
        <a:cs typeface="+mn-cs"/>
      </a:defRPr>
    </a:lvl5pPr>
    <a:lvl6pPr marL="2286000" algn="l" defTabSz="914400" rtl="0" eaLnBrk="1" latinLnBrk="0" hangingPunct="1">
      <a:defRPr sz="2000" kern="1200">
        <a:solidFill>
          <a:schemeClr val="tx1"/>
        </a:solidFill>
        <a:latin typeface="宋体" charset="-122"/>
        <a:ea typeface="宋体" charset="-122"/>
        <a:cs typeface="+mn-cs"/>
      </a:defRPr>
    </a:lvl6pPr>
    <a:lvl7pPr marL="2743200" algn="l" defTabSz="914400" rtl="0" eaLnBrk="1" latinLnBrk="0" hangingPunct="1">
      <a:defRPr sz="2000" kern="1200">
        <a:solidFill>
          <a:schemeClr val="tx1"/>
        </a:solidFill>
        <a:latin typeface="宋体" charset="-122"/>
        <a:ea typeface="宋体" charset="-122"/>
        <a:cs typeface="+mn-cs"/>
      </a:defRPr>
    </a:lvl7pPr>
    <a:lvl8pPr marL="3200400" algn="l" defTabSz="914400" rtl="0" eaLnBrk="1" latinLnBrk="0" hangingPunct="1">
      <a:defRPr sz="2000" kern="1200">
        <a:solidFill>
          <a:schemeClr val="tx1"/>
        </a:solidFill>
        <a:latin typeface="宋体" charset="-122"/>
        <a:ea typeface="宋体" charset="-122"/>
        <a:cs typeface="+mn-cs"/>
      </a:defRPr>
    </a:lvl8pPr>
    <a:lvl9pPr marL="3657600" algn="l" defTabSz="914400" rtl="0" eaLnBrk="1" latinLnBrk="0" hangingPunct="1">
      <a:defRPr sz="2000" kern="1200">
        <a:solidFill>
          <a:schemeClr val="tx1"/>
        </a:solidFill>
        <a:latin typeface="宋体" charset="-122"/>
        <a:ea typeface="宋体" charset="-122"/>
        <a:cs typeface="+mn-cs"/>
      </a:defRPr>
    </a:lvl9pPr>
  </p:defaultTextStyle>
  <p:extLst>
    <p:ext uri="{521415D9-36F7-43E2-AB2F-B90AF26B5E84}">
      <p14:sectionLst xmlns:p14="http://schemas.microsoft.com/office/powerpoint/2010/main" xmlns="">
        <p14:section name="默认节" id="{6AC49E4E-E065-A449-9FBE-5883C073D1D3}">
          <p14:sldIdLst>
            <p14:sldId id="559"/>
            <p14:sldId id="568"/>
            <p14:sldId id="553"/>
            <p14:sldId id="502"/>
            <p14:sldId id="508"/>
            <p14:sldId id="503"/>
            <p14:sldId id="504"/>
            <p14:sldId id="505"/>
            <p14:sldId id="506"/>
            <p14:sldId id="569"/>
            <p14:sldId id="507"/>
            <p14:sldId id="510"/>
            <p14:sldId id="511"/>
            <p14:sldId id="512"/>
            <p14:sldId id="514"/>
            <p14:sldId id="541"/>
            <p14:sldId id="515"/>
            <p14:sldId id="542"/>
            <p14:sldId id="543"/>
            <p14:sldId id="544"/>
            <p14:sldId id="516"/>
            <p14:sldId id="517"/>
            <p14:sldId id="518"/>
            <p14:sldId id="519"/>
            <p14:sldId id="520"/>
            <p14:sldId id="560"/>
            <p14:sldId id="521"/>
            <p14:sldId id="527"/>
            <p14:sldId id="540"/>
            <p14:sldId id="570"/>
            <p14:sldId id="545"/>
            <p14:sldId id="546"/>
            <p14:sldId id="547"/>
            <p14:sldId id="548"/>
            <p14:sldId id="549"/>
            <p14:sldId id="551"/>
            <p14:sldId id="571"/>
            <p14:sldId id="557"/>
            <p14:sldId id="563"/>
            <p14:sldId id="564"/>
            <p14:sldId id="566"/>
            <p14:sldId id="581"/>
            <p14:sldId id="567"/>
            <p14:sldId id="588"/>
            <p14:sldId id="572"/>
            <p14:sldId id="576"/>
            <p14:sldId id="577"/>
            <p14:sldId id="579"/>
            <p14:sldId id="575"/>
            <p14:sldId id="580"/>
            <p14:sldId id="583"/>
            <p14:sldId id="536"/>
            <p14:sldId id="584"/>
            <p14:sldId id="587"/>
            <p14:sldId id="585"/>
            <p14:sldId id="586"/>
            <p14:sldId id="573"/>
            <p14:sldId id="489"/>
          </p14:sldIdLst>
        </p14:section>
      </p14:sectionLst>
    </p:ext>
    <p:ext uri="{EFAFB233-063F-42B5-8137-9DF3F51BA10A}">
      <p15:sldGuideLst xmlns:p15="http://schemas.microsoft.com/office/powerpoint/2012/main" xmlns="">
        <p15:guide id="1" orient="horz" pos="3162">
          <p15:clr>
            <a:srgbClr val="A4A3A4"/>
          </p15:clr>
        </p15:guide>
        <p15:guide id="2" pos="5511">
          <p15:clr>
            <a:srgbClr val="A4A3A4"/>
          </p15:clr>
        </p15:guide>
        <p15:guide id="3" orient="horz" pos="426">
          <p15:clr>
            <a:srgbClr val="A4A3A4"/>
          </p15:clr>
        </p15:guide>
        <p15:guide id="4" pos="5759">
          <p15:clr>
            <a:srgbClr val="A4A3A4"/>
          </p15:clr>
        </p15:guide>
        <p15:guide id="5" pos="57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d_shanguo_li" initials="shangu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F6421"/>
    <a:srgbClr val="FF9900"/>
    <a:srgbClr val="12A9D9"/>
    <a:srgbClr val="00478A"/>
    <a:srgbClr val="41D8FF"/>
    <a:srgbClr val="BFDFFF"/>
    <a:srgbClr val="13AE67"/>
    <a:srgbClr val="1489FF"/>
    <a:srgbClr val="CC6600"/>
    <a:srgbClr val="FF5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76" autoAdjust="0"/>
    <p:restoredTop sz="59551" autoAdjust="0"/>
  </p:normalViewPr>
  <p:slideViewPr>
    <p:cSldViewPr>
      <p:cViewPr>
        <p:scale>
          <a:sx n="100" d="100"/>
          <a:sy n="100" d="100"/>
        </p:scale>
        <p:origin x="-318" y="-165"/>
      </p:cViewPr>
      <p:guideLst>
        <p:guide orient="horz" pos="3162"/>
        <p:guide orient="horz" pos="426"/>
        <p:guide pos="5511"/>
        <p:guide pos="5759"/>
        <p:guide pos="5738"/>
      </p:guideLst>
    </p:cSldViewPr>
  </p:slideViewPr>
  <p:outlineViewPr>
    <p:cViewPr>
      <p:scale>
        <a:sx n="33" d="100"/>
        <a:sy n="33" d="100"/>
      </p:scale>
      <p:origin x="0" y="51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3420"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F374D668-D138-4503-8038-BF417F930298}" type="slidenum">
              <a:rPr lang="en-US" altLang="zh-CN"/>
              <a:pPr>
                <a:defRPr/>
              </a:pPr>
              <a:t>‹#›</a:t>
            </a:fld>
            <a:endParaRPr lang="en-US" altLang="zh-CN" dirty="0"/>
          </a:p>
        </p:txBody>
      </p:sp>
    </p:spTree>
    <p:extLst>
      <p:ext uri="{BB962C8B-B14F-4D97-AF65-F5344CB8AC3E}">
        <p14:creationId xmlns:p14="http://schemas.microsoft.com/office/powerpoint/2010/main" xmlns="" val="2814343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effectLst/>
                <a:latin typeface="Arial" charset="0"/>
                <a:ea typeface="宋体" pitchFamily="2" charset="-122"/>
              </a:defRPr>
            </a:lvl1pPr>
          </a:lstStyle>
          <a:p>
            <a:pPr>
              <a:defRPr/>
            </a:pPr>
            <a:endParaRPr lang="en-US" altLang="zh-CN" dirty="0"/>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ffectLst/>
                <a:latin typeface="Arial" charset="0"/>
                <a:ea typeface="宋体" pitchFamily="2" charset="-122"/>
              </a:defRPr>
            </a:lvl1pPr>
          </a:lstStyle>
          <a:p>
            <a:pPr>
              <a:defRPr/>
            </a:pPr>
            <a:fld id="{447C3CA4-1A3F-43E3-944D-8257F97CD276}" type="slidenum">
              <a:rPr lang="en-US" altLang="zh-CN"/>
              <a:pPr>
                <a:defRPr/>
              </a:pPr>
              <a:t>‹#›</a:t>
            </a:fld>
            <a:endParaRPr lang="en-US" altLang="zh-CN" dirty="0"/>
          </a:p>
        </p:txBody>
      </p:sp>
    </p:spTree>
    <p:extLst>
      <p:ext uri="{BB962C8B-B14F-4D97-AF65-F5344CB8AC3E}">
        <p14:creationId xmlns:p14="http://schemas.microsoft.com/office/powerpoint/2010/main" xmlns="" val="8612244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11</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65322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22</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编码：支持设置的条形码样式；</a:t>
            </a:r>
          </a:p>
          <a:p>
            <a:r>
              <a:rPr lang="zh-CN" altLang="zh-CN" sz="1200" kern="1200" dirty="0" smtClean="0">
                <a:solidFill>
                  <a:schemeClr val="tx1"/>
                </a:solidFill>
                <a:effectLst/>
                <a:latin typeface="Arial" charset="0"/>
                <a:ea typeface="宋体" pitchFamily="2" charset="-122"/>
                <a:cs typeface="+mn-cs"/>
              </a:rPr>
              <a:t>对齐方式：设置条码在条码控件中展示的位置；</a:t>
            </a:r>
          </a:p>
          <a:p>
            <a:r>
              <a:rPr lang="zh-CN" altLang="zh-CN" sz="1200" kern="1200" dirty="0" smtClean="0">
                <a:solidFill>
                  <a:schemeClr val="tx1"/>
                </a:solidFill>
                <a:effectLst/>
                <a:latin typeface="Arial" charset="0"/>
                <a:ea typeface="宋体" pitchFamily="2" charset="-122"/>
                <a:cs typeface="+mn-cs"/>
              </a:rPr>
              <a:t>显示文本：打印条码时是否显示数据源文本；</a:t>
            </a:r>
          </a:p>
          <a:p>
            <a:r>
              <a:rPr lang="zh-CN" altLang="zh-CN" sz="1200" kern="1200" dirty="0" smtClean="0">
                <a:solidFill>
                  <a:schemeClr val="tx1"/>
                </a:solidFill>
                <a:effectLst/>
                <a:latin typeface="Arial" charset="0"/>
                <a:ea typeface="宋体" pitchFamily="2" charset="-122"/>
                <a:cs typeface="+mn-cs"/>
              </a:rPr>
              <a:t>文字位置：设置显示文本在条码控件中的位置；</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23</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绑定：图片存储在数据库里，可以采用此方式。例如每个员工的照片。</a:t>
            </a:r>
          </a:p>
          <a:p>
            <a:r>
              <a:rPr lang="zh-CN" altLang="zh-CN" sz="1200" kern="1200" dirty="0" smtClean="0">
                <a:solidFill>
                  <a:schemeClr val="tx1"/>
                </a:solidFill>
                <a:effectLst/>
                <a:latin typeface="Arial" charset="0"/>
                <a:ea typeface="宋体" pitchFamily="2" charset="-122"/>
                <a:cs typeface="+mn-cs"/>
              </a:rPr>
              <a:t>自定义：图片存储在本地文件系统中，从本地文件系统中选择即可。图片格式可以为</a:t>
            </a:r>
            <a:r>
              <a:rPr lang="en-US" altLang="zh-CN" sz="1200" kern="1200" dirty="0" smtClean="0">
                <a:solidFill>
                  <a:schemeClr val="tx1"/>
                </a:solidFill>
                <a:effectLst/>
                <a:latin typeface="Arial" charset="0"/>
                <a:ea typeface="宋体" pitchFamily="2" charset="-122"/>
                <a:cs typeface="+mn-cs"/>
              </a:rPr>
              <a:t>jpg</a:t>
            </a:r>
            <a:r>
              <a:rPr lang="zh-CN" altLang="zh-CN"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png</a:t>
            </a:r>
            <a:r>
              <a:rPr lang="zh-CN" altLang="zh-CN" sz="1200" kern="1200" dirty="0" smtClean="0">
                <a:solidFill>
                  <a:schemeClr val="tx1"/>
                </a:solidFill>
                <a:effectLst/>
                <a:latin typeface="Arial" charset="0"/>
                <a:ea typeface="宋体" pitchFamily="2" charset="-122"/>
                <a:cs typeface="+mn-cs"/>
              </a:rPr>
              <a:t>。选择了图片后，图片会被保存在模板中，这样不管哪个用户使用该模版时都可以。</a:t>
            </a:r>
          </a:p>
          <a:p>
            <a:r>
              <a:rPr lang="zh-CN" altLang="zh-CN" sz="1200" kern="1200" dirty="0" smtClean="0">
                <a:solidFill>
                  <a:schemeClr val="tx1"/>
                </a:solidFill>
                <a:effectLst/>
                <a:latin typeface="Arial" charset="0"/>
                <a:ea typeface="宋体" pitchFamily="2" charset="-122"/>
                <a:cs typeface="+mn-cs"/>
              </a:rPr>
              <a:t>缩放：支持设置原始大小和按比例缩放，根据图片控件的尺寸，展示不同的效果。</a:t>
            </a:r>
          </a:p>
          <a:p>
            <a:r>
              <a:rPr lang="zh-CN" altLang="zh-CN" sz="1200" b="1" kern="1200" dirty="0" smtClean="0">
                <a:solidFill>
                  <a:schemeClr val="tx1"/>
                </a:solidFill>
                <a:effectLst/>
                <a:latin typeface="Arial" charset="0"/>
                <a:ea typeface="宋体" pitchFamily="2" charset="-122"/>
                <a:cs typeface="+mn-cs"/>
              </a:rPr>
              <a:t>边框和通用</a:t>
            </a:r>
            <a:r>
              <a:rPr lang="zh-CN" altLang="zh-CN" sz="1200" kern="1200" dirty="0" smtClean="0">
                <a:solidFill>
                  <a:schemeClr val="tx1"/>
                </a:solidFill>
                <a:effectLst/>
                <a:latin typeface="Arial" charset="0"/>
                <a:ea typeface="宋体" pitchFamily="2" charset="-122"/>
                <a:cs typeface="+mn-cs"/>
              </a:rPr>
              <a:t>：请参见文本控件。</a:t>
            </a:r>
          </a:p>
          <a:p>
            <a:r>
              <a:rPr lang="zh-CN" altLang="zh-CN" sz="1200" kern="1200" dirty="0" smtClean="0">
                <a:solidFill>
                  <a:schemeClr val="tx1"/>
                </a:solidFill>
                <a:effectLst/>
                <a:latin typeface="Arial" charset="0"/>
                <a:ea typeface="宋体" pitchFamily="2" charset="-122"/>
                <a:cs typeface="+mn-cs"/>
              </a:rPr>
              <a:t>图片控件可嵌入数据表格数据行单元格，应该做如下设置：图片设置为纵向充满，图片所在表格行设置为行高自适应。</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24</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25</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绑定：图片存储在数据库里，可以采用此方式。例如每个员工的照片。</a:t>
            </a:r>
          </a:p>
          <a:p>
            <a:r>
              <a:rPr lang="zh-CN" altLang="zh-CN" sz="1200" kern="1200" dirty="0" smtClean="0">
                <a:solidFill>
                  <a:schemeClr val="tx1"/>
                </a:solidFill>
                <a:effectLst/>
                <a:latin typeface="Arial" charset="0"/>
                <a:ea typeface="宋体" pitchFamily="2" charset="-122"/>
                <a:cs typeface="+mn-cs"/>
              </a:rPr>
              <a:t>自定义：图片存储在本地文件系统中，从本地文件系统中选择即可。图片格式可以为</a:t>
            </a:r>
            <a:r>
              <a:rPr lang="en-US" altLang="zh-CN" sz="1200" kern="1200" dirty="0" smtClean="0">
                <a:solidFill>
                  <a:schemeClr val="tx1"/>
                </a:solidFill>
                <a:effectLst/>
                <a:latin typeface="Arial" charset="0"/>
                <a:ea typeface="宋体" pitchFamily="2" charset="-122"/>
                <a:cs typeface="+mn-cs"/>
              </a:rPr>
              <a:t>jpg</a:t>
            </a:r>
            <a:r>
              <a:rPr lang="zh-CN" altLang="zh-CN"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png</a:t>
            </a:r>
            <a:r>
              <a:rPr lang="zh-CN" altLang="zh-CN" sz="1200" kern="1200" dirty="0" smtClean="0">
                <a:solidFill>
                  <a:schemeClr val="tx1"/>
                </a:solidFill>
                <a:effectLst/>
                <a:latin typeface="Arial" charset="0"/>
                <a:ea typeface="宋体" pitchFamily="2" charset="-122"/>
                <a:cs typeface="+mn-cs"/>
              </a:rPr>
              <a:t>。选择了图片后，图片会被保存在模板中，这样不管哪个用户使用该模版时都可以。</a:t>
            </a:r>
          </a:p>
          <a:p>
            <a:r>
              <a:rPr lang="zh-CN" altLang="zh-CN" sz="1200" kern="1200" dirty="0" smtClean="0">
                <a:solidFill>
                  <a:schemeClr val="tx1"/>
                </a:solidFill>
                <a:effectLst/>
                <a:latin typeface="Arial" charset="0"/>
                <a:ea typeface="宋体" pitchFamily="2" charset="-122"/>
                <a:cs typeface="+mn-cs"/>
              </a:rPr>
              <a:t>缩放：支持设置原始大小和按比例缩放，根据图片控件的尺寸，展示不同的效果。</a:t>
            </a:r>
          </a:p>
          <a:p>
            <a:r>
              <a:rPr lang="zh-CN" altLang="zh-CN" sz="1200" b="1" kern="1200" dirty="0" smtClean="0">
                <a:solidFill>
                  <a:schemeClr val="tx1"/>
                </a:solidFill>
                <a:effectLst/>
                <a:latin typeface="Arial" charset="0"/>
                <a:ea typeface="宋体" pitchFamily="2" charset="-122"/>
                <a:cs typeface="+mn-cs"/>
              </a:rPr>
              <a:t>边框和通用</a:t>
            </a:r>
            <a:r>
              <a:rPr lang="zh-CN" altLang="zh-CN" sz="1200" kern="1200" dirty="0" smtClean="0">
                <a:solidFill>
                  <a:schemeClr val="tx1"/>
                </a:solidFill>
                <a:effectLst/>
                <a:latin typeface="Arial" charset="0"/>
                <a:ea typeface="宋体" pitchFamily="2" charset="-122"/>
                <a:cs typeface="+mn-cs"/>
              </a:rPr>
              <a:t>：请参见文本控件。</a:t>
            </a:r>
          </a:p>
          <a:p>
            <a:r>
              <a:rPr lang="zh-CN" altLang="zh-CN" sz="1200" kern="1200" dirty="0" smtClean="0">
                <a:solidFill>
                  <a:schemeClr val="tx1"/>
                </a:solidFill>
                <a:effectLst/>
                <a:latin typeface="Arial" charset="0"/>
                <a:ea typeface="宋体" pitchFamily="2" charset="-122"/>
                <a:cs typeface="+mn-cs"/>
              </a:rPr>
              <a:t>图片控件可嵌入数据表格数据行单元格，应该做如下设置：图片设置为纵向充满，图片所在表格行设置为行高自适应。</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26</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27</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653226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常用公式</a:t>
            </a:r>
            <a:r>
              <a:rPr lang="zh-CN" altLang="en-US" dirty="0" smtClean="0"/>
              <a:t>：</a:t>
            </a:r>
            <a:endParaRPr lang="en-US" altLang="zh-CN" dirty="0" smtClean="0"/>
          </a:p>
          <a:p>
            <a:r>
              <a:rPr lang="zh-CN" altLang="zh-CN" sz="1200" kern="1200" dirty="0" smtClean="0">
                <a:solidFill>
                  <a:schemeClr val="tx1"/>
                </a:solidFill>
                <a:effectLst/>
                <a:latin typeface="Arial" charset="0"/>
                <a:ea typeface="宋体" pitchFamily="2" charset="-122"/>
                <a:cs typeface="+mn-cs"/>
              </a:rPr>
              <a:t>页码：获取当前页的页码；</a:t>
            </a:r>
          </a:p>
          <a:p>
            <a:r>
              <a:rPr lang="zh-CN" altLang="zh-CN" sz="1200" kern="1200" dirty="0" smtClean="0">
                <a:solidFill>
                  <a:schemeClr val="tx1"/>
                </a:solidFill>
                <a:effectLst/>
                <a:latin typeface="Arial" charset="0"/>
                <a:ea typeface="宋体" pitchFamily="2" charset="-122"/>
                <a:cs typeface="+mn-cs"/>
              </a:rPr>
              <a:t>总页数：获取当前单据打印总页数；</a:t>
            </a:r>
          </a:p>
          <a:p>
            <a:r>
              <a:rPr lang="zh-CN" altLang="zh-CN" sz="1200" kern="1200" dirty="0" smtClean="0">
                <a:solidFill>
                  <a:schemeClr val="tx1"/>
                </a:solidFill>
                <a:effectLst/>
                <a:latin typeface="Arial" charset="0"/>
                <a:ea typeface="宋体" pitchFamily="2" charset="-122"/>
                <a:cs typeface="+mn-cs"/>
              </a:rPr>
              <a:t>第</a:t>
            </a:r>
            <a:r>
              <a:rPr lang="en-US" altLang="zh-CN" sz="1200" kern="1200" dirty="0" smtClean="0">
                <a:solidFill>
                  <a:schemeClr val="tx1"/>
                </a:solidFill>
                <a:effectLst/>
                <a:latin typeface="Arial" charset="0"/>
                <a:ea typeface="宋体" pitchFamily="2" charset="-122"/>
                <a:cs typeface="+mn-cs"/>
              </a:rPr>
              <a:t>X/Y</a:t>
            </a:r>
            <a:r>
              <a:rPr lang="zh-CN" altLang="zh-CN" sz="1200" kern="1200" dirty="0" smtClean="0">
                <a:solidFill>
                  <a:schemeClr val="tx1"/>
                </a:solidFill>
                <a:effectLst/>
                <a:latin typeface="Arial" charset="0"/>
                <a:ea typeface="宋体" pitchFamily="2" charset="-122"/>
                <a:cs typeface="+mn-cs"/>
              </a:rPr>
              <a:t>页：获取当前页及总页数，以第</a:t>
            </a:r>
            <a:r>
              <a:rPr lang="en-US" altLang="zh-CN" sz="1200" kern="1200" dirty="0" smtClean="0">
                <a:solidFill>
                  <a:schemeClr val="tx1"/>
                </a:solidFill>
                <a:effectLst/>
                <a:latin typeface="Arial" charset="0"/>
                <a:ea typeface="宋体" pitchFamily="2" charset="-122"/>
                <a:cs typeface="+mn-cs"/>
              </a:rPr>
              <a:t>X</a:t>
            </a:r>
            <a:r>
              <a:rPr lang="zh-CN" altLang="zh-CN" sz="1200" kern="1200" dirty="0" smtClean="0">
                <a:solidFill>
                  <a:schemeClr val="tx1"/>
                </a:solidFill>
                <a:effectLst/>
                <a:latin typeface="Arial" charset="0"/>
                <a:ea typeface="宋体" pitchFamily="2" charset="-122"/>
                <a:cs typeface="+mn-cs"/>
              </a:rPr>
              <a:t>（页码）</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（总页数）的样式展示；</a:t>
            </a:r>
          </a:p>
          <a:p>
            <a:r>
              <a:rPr lang="zh-CN" altLang="zh-CN" sz="1200" kern="1200" dirty="0" smtClean="0">
                <a:solidFill>
                  <a:schemeClr val="tx1"/>
                </a:solidFill>
                <a:effectLst/>
                <a:latin typeface="Arial" charset="0"/>
                <a:ea typeface="宋体" pitchFamily="2" charset="-122"/>
                <a:cs typeface="+mn-cs"/>
              </a:rPr>
              <a:t>第</a:t>
            </a:r>
            <a:r>
              <a:rPr lang="en-US" altLang="zh-CN" sz="1200" kern="1200" dirty="0" smtClean="0">
                <a:solidFill>
                  <a:schemeClr val="tx1"/>
                </a:solidFill>
                <a:effectLst/>
                <a:latin typeface="Arial" charset="0"/>
                <a:ea typeface="宋体" pitchFamily="2" charset="-122"/>
                <a:cs typeface="+mn-cs"/>
              </a:rPr>
              <a:t>X</a:t>
            </a:r>
            <a:r>
              <a:rPr lang="zh-CN" altLang="zh-CN" sz="1200" kern="1200" dirty="0" smtClean="0">
                <a:solidFill>
                  <a:schemeClr val="tx1"/>
                </a:solidFill>
                <a:effectLst/>
                <a:latin typeface="Arial" charset="0"/>
                <a:ea typeface="宋体" pitchFamily="2" charset="-122"/>
                <a:cs typeface="+mn-cs"/>
              </a:rPr>
              <a:t>页，共</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页：获取当前页及总页数，以第</a:t>
            </a:r>
            <a:r>
              <a:rPr lang="en-US" altLang="zh-CN" sz="1200" kern="1200" dirty="0" smtClean="0">
                <a:solidFill>
                  <a:schemeClr val="tx1"/>
                </a:solidFill>
                <a:effectLst/>
                <a:latin typeface="Arial" charset="0"/>
                <a:ea typeface="宋体" pitchFamily="2" charset="-122"/>
                <a:cs typeface="+mn-cs"/>
              </a:rPr>
              <a:t>X</a:t>
            </a:r>
            <a:r>
              <a:rPr lang="zh-CN" altLang="zh-CN" sz="1200" kern="1200" dirty="0" smtClean="0">
                <a:solidFill>
                  <a:schemeClr val="tx1"/>
                </a:solidFill>
                <a:effectLst/>
                <a:latin typeface="Arial" charset="0"/>
                <a:ea typeface="宋体" pitchFamily="2" charset="-122"/>
                <a:cs typeface="+mn-cs"/>
              </a:rPr>
              <a:t>（页码），共</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（总页数）的样式展示；</a:t>
            </a:r>
          </a:p>
          <a:p>
            <a:r>
              <a:rPr lang="zh-CN" altLang="zh-CN" sz="1200" kern="1200" dirty="0" smtClean="0">
                <a:solidFill>
                  <a:schemeClr val="tx1"/>
                </a:solidFill>
                <a:effectLst/>
                <a:latin typeface="Arial" charset="0"/>
                <a:ea typeface="宋体" pitchFamily="2" charset="-122"/>
                <a:cs typeface="+mn-cs"/>
              </a:rPr>
              <a:t>当前时间：获取打印时的时间；</a:t>
            </a:r>
          </a:p>
          <a:p>
            <a:r>
              <a:rPr lang="zh-CN" altLang="zh-CN" sz="1200" kern="1200" dirty="0" smtClean="0">
                <a:solidFill>
                  <a:schemeClr val="tx1"/>
                </a:solidFill>
                <a:effectLst/>
                <a:latin typeface="Arial" charset="0"/>
                <a:ea typeface="宋体" pitchFamily="2" charset="-122"/>
                <a:cs typeface="+mn-cs"/>
              </a:rPr>
              <a:t>数据行行号：输出数据行分录行号；</a:t>
            </a:r>
          </a:p>
          <a:p>
            <a:endParaRPr lang="en-US" altLang="zh-CN" dirty="0" smtClean="0"/>
          </a:p>
          <a:p>
            <a:r>
              <a:rPr lang="zh-CN" altLang="en-US" b="1" dirty="0" smtClean="0"/>
              <a:t>工作流</a:t>
            </a:r>
            <a:r>
              <a:rPr lang="zh-CN" altLang="en-US" dirty="0" smtClean="0"/>
              <a:t>：</a:t>
            </a:r>
            <a:endParaRPr lang="en-US" altLang="zh-CN" dirty="0" smtClean="0"/>
          </a:p>
          <a:p>
            <a:r>
              <a:rPr lang="zh-CN" altLang="zh-CN" sz="1200" kern="1200" dirty="0" smtClean="0">
                <a:solidFill>
                  <a:schemeClr val="tx1"/>
                </a:solidFill>
                <a:effectLst/>
                <a:latin typeface="Arial" charset="0"/>
                <a:ea typeface="宋体" pitchFamily="2" charset="-122"/>
                <a:cs typeface="+mn-cs"/>
              </a:rPr>
              <a:t>流程节点：包括处理人、处理意见、处理结果、处理时间等节点信息，与单据审批界面信息一致，节点信息数据源可以绑定到套打文本控件，打印时输出各节点的审批信息。</a:t>
            </a:r>
          </a:p>
          <a:p>
            <a:r>
              <a:rPr lang="zh-CN" altLang="zh-CN" sz="1200" kern="1200" dirty="0" smtClean="0">
                <a:solidFill>
                  <a:schemeClr val="tx1"/>
                </a:solidFill>
                <a:effectLst/>
                <a:latin typeface="Arial" charset="0"/>
                <a:ea typeface="宋体" pitchFamily="2" charset="-122"/>
                <a:cs typeface="+mn-cs"/>
              </a:rPr>
              <a:t>审批路线：支持绑定到数据表格，打印时输出流程已经流转的节点信息，与信息中心中的查看审批路线表中的信息保持一致。</a:t>
            </a:r>
          </a:p>
          <a:p>
            <a:endParaRPr lang="zh-CN" altLang="en-US"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28</a:t>
            </a:fld>
            <a:endParaRPr lang="en-US" altLang="zh-CN" dirty="0"/>
          </a:p>
        </p:txBody>
      </p:sp>
    </p:spTree>
    <p:extLst>
      <p:ext uri="{BB962C8B-B14F-4D97-AF65-F5344CB8AC3E}">
        <p14:creationId xmlns:p14="http://schemas.microsoft.com/office/powerpoint/2010/main" xmlns="" val="288433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套打设置界面按用户保存方案，不同用户的套打设置，彼此互不影响。</a:t>
            </a:r>
          </a:p>
          <a:p>
            <a:r>
              <a:rPr lang="zh-CN" altLang="zh-CN" sz="1200" b="1" kern="1200" dirty="0" smtClean="0">
                <a:solidFill>
                  <a:schemeClr val="tx1"/>
                </a:solidFill>
                <a:effectLst/>
                <a:latin typeface="Arial" charset="0"/>
                <a:ea typeface="宋体" pitchFamily="2" charset="-122"/>
                <a:cs typeface="+mn-cs"/>
              </a:rPr>
              <a:t>使用套打模板打印：</a:t>
            </a:r>
            <a:r>
              <a:rPr lang="zh-CN" altLang="zh-CN" sz="1200" kern="1200" dirty="0" smtClean="0">
                <a:solidFill>
                  <a:schemeClr val="tx1"/>
                </a:solidFill>
                <a:effectLst/>
                <a:latin typeface="Arial" charset="0"/>
                <a:ea typeface="宋体" pitchFamily="2" charset="-122"/>
                <a:cs typeface="+mn-cs"/>
              </a:rPr>
              <a:t>打印时使用该单据类型对于的套打模板进行打印；</a:t>
            </a:r>
          </a:p>
          <a:p>
            <a:r>
              <a:rPr lang="zh-CN" altLang="zh-CN" sz="1200" b="1" kern="1200" dirty="0" smtClean="0">
                <a:solidFill>
                  <a:schemeClr val="tx1"/>
                </a:solidFill>
                <a:effectLst/>
                <a:latin typeface="Arial" charset="0"/>
                <a:ea typeface="宋体" pitchFamily="2" charset="-122"/>
                <a:cs typeface="+mn-cs"/>
              </a:rPr>
              <a:t>使用标准报表模板打印：</a:t>
            </a:r>
            <a:r>
              <a:rPr lang="zh-CN" altLang="zh-CN" sz="1200" kern="1200" dirty="0" smtClean="0">
                <a:solidFill>
                  <a:schemeClr val="tx1"/>
                </a:solidFill>
                <a:effectLst/>
                <a:latin typeface="Arial" charset="0"/>
                <a:ea typeface="宋体" pitchFamily="2" charset="-122"/>
                <a:cs typeface="+mn-cs"/>
              </a:rPr>
              <a:t>打印时使用该单据类型对应的标准报表模板进行打印；</a:t>
            </a:r>
          </a:p>
          <a:p>
            <a:r>
              <a:rPr lang="zh-CN" altLang="zh-CN" sz="1200" b="1" kern="1200" dirty="0" smtClean="0">
                <a:solidFill>
                  <a:schemeClr val="tx1"/>
                </a:solidFill>
                <a:effectLst/>
                <a:latin typeface="Arial" charset="0"/>
                <a:ea typeface="宋体" pitchFamily="2" charset="-122"/>
                <a:cs typeface="+mn-cs"/>
              </a:rPr>
              <a:t>单据类型：</a:t>
            </a:r>
            <a:r>
              <a:rPr lang="zh-CN" altLang="zh-CN" sz="1200" kern="1200" dirty="0" smtClean="0">
                <a:solidFill>
                  <a:schemeClr val="tx1"/>
                </a:solidFill>
                <a:effectLst/>
                <a:latin typeface="Arial" charset="0"/>
                <a:ea typeface="宋体" pitchFamily="2" charset="-122"/>
                <a:cs typeface="+mn-cs"/>
              </a:rPr>
              <a:t>列出当前单据所有的单据类型；</a:t>
            </a:r>
          </a:p>
          <a:p>
            <a:r>
              <a:rPr lang="zh-CN" altLang="zh-CN" sz="1200" b="1" kern="1200" dirty="0" smtClean="0">
                <a:solidFill>
                  <a:schemeClr val="tx1"/>
                </a:solidFill>
                <a:effectLst/>
                <a:latin typeface="Arial" charset="0"/>
                <a:ea typeface="宋体" pitchFamily="2" charset="-122"/>
                <a:cs typeface="+mn-cs"/>
              </a:rPr>
              <a:t>对应套打模板：</a:t>
            </a:r>
            <a:r>
              <a:rPr lang="zh-CN" altLang="zh-CN" sz="1200" kern="1200" dirty="0" smtClean="0">
                <a:solidFill>
                  <a:schemeClr val="tx1"/>
                </a:solidFill>
                <a:effectLst/>
                <a:latin typeface="Arial" charset="0"/>
                <a:ea typeface="宋体" pitchFamily="2" charset="-122"/>
                <a:cs typeface="+mn-cs"/>
              </a:rPr>
              <a:t>使用套打设计器设计的套打模板；</a:t>
            </a:r>
          </a:p>
          <a:p>
            <a:r>
              <a:rPr lang="zh-CN" altLang="zh-CN" sz="1200" b="1" kern="1200" dirty="0" smtClean="0">
                <a:solidFill>
                  <a:schemeClr val="tx1"/>
                </a:solidFill>
                <a:effectLst/>
                <a:latin typeface="Arial" charset="0"/>
                <a:ea typeface="宋体" pitchFamily="2" charset="-122"/>
                <a:cs typeface="+mn-cs"/>
              </a:rPr>
              <a:t>对应标准报表模板：</a:t>
            </a:r>
            <a:r>
              <a:rPr lang="zh-CN" altLang="zh-CN" sz="1200" kern="1200" dirty="0" smtClean="0">
                <a:solidFill>
                  <a:schemeClr val="tx1"/>
                </a:solidFill>
                <a:effectLst/>
                <a:latin typeface="Arial" charset="0"/>
                <a:ea typeface="宋体" pitchFamily="2" charset="-122"/>
                <a:cs typeface="+mn-cs"/>
              </a:rPr>
              <a:t>使用万能报表设计的单据类报表作为标准打印模板；</a:t>
            </a: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31</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套打设置高级菜单，支持设置用户级套打高级方案，支持按条件设置套打模板（不支持标准报表模板打印模式）</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b="1" kern="1200" dirty="0" smtClean="0">
                <a:solidFill>
                  <a:schemeClr val="tx1"/>
                </a:solidFill>
                <a:effectLst/>
                <a:latin typeface="Arial" charset="0"/>
                <a:ea typeface="宋体" pitchFamily="2" charset="-122"/>
                <a:cs typeface="+mn-cs"/>
              </a:rPr>
              <a:t>启用：</a:t>
            </a:r>
            <a:r>
              <a:rPr lang="zh-CN" altLang="zh-CN" sz="1200" kern="1200" dirty="0" smtClean="0">
                <a:solidFill>
                  <a:schemeClr val="tx1"/>
                </a:solidFill>
                <a:effectLst/>
                <a:latin typeface="Arial" charset="0"/>
                <a:ea typeface="宋体" pitchFamily="2" charset="-122"/>
                <a:cs typeface="+mn-cs"/>
              </a:rPr>
              <a:t>启用该套打方案，支持启用多个方案，打印时每个启用的方案都执行一次；</a:t>
            </a:r>
          </a:p>
          <a:p>
            <a:r>
              <a:rPr lang="zh-CN" altLang="zh-CN" sz="1200" b="1" kern="1200" dirty="0" smtClean="0">
                <a:solidFill>
                  <a:schemeClr val="tx1"/>
                </a:solidFill>
                <a:effectLst/>
                <a:latin typeface="Arial" charset="0"/>
                <a:ea typeface="宋体" pitchFamily="2" charset="-122"/>
                <a:cs typeface="+mn-cs"/>
              </a:rPr>
              <a:t>条件</a:t>
            </a:r>
            <a:r>
              <a:rPr lang="zh-CN" altLang="zh-CN" sz="1200" kern="1200" dirty="0" smtClean="0">
                <a:solidFill>
                  <a:schemeClr val="tx1"/>
                </a:solidFill>
                <a:effectLst/>
                <a:latin typeface="Arial" charset="0"/>
                <a:ea typeface="宋体" pitchFamily="2" charset="-122"/>
                <a:cs typeface="+mn-cs"/>
              </a:rPr>
              <a:t>：支持根据单据上的字段取值设置条件，目前只支持单据头字段，点击条件字段编辑按钮，弹出条件设置界面，设置方式和过滤界面类似，输入名称后点确定按钮返回套打设置界面，</a:t>
            </a:r>
            <a:endParaRPr lang="en-US" altLang="zh-CN" sz="1200" kern="1200" dirty="0" smtClean="0">
              <a:solidFill>
                <a:schemeClr val="tx1"/>
              </a:solidFill>
              <a:effectLst/>
              <a:latin typeface="Arial" charset="0"/>
              <a:ea typeface="宋体" pitchFamily="2" charset="-122"/>
              <a:cs typeface="+mn-cs"/>
            </a:endParaRPr>
          </a:p>
          <a:p>
            <a:r>
              <a:rPr lang="zh-CN" altLang="zh-CN" sz="1200" b="1" kern="1200" dirty="0" smtClean="0">
                <a:solidFill>
                  <a:schemeClr val="tx1"/>
                </a:solidFill>
                <a:effectLst/>
                <a:latin typeface="Arial" charset="0"/>
                <a:ea typeface="宋体" pitchFamily="2" charset="-122"/>
                <a:cs typeface="+mn-cs"/>
              </a:rPr>
              <a:t>套打模板：</a:t>
            </a:r>
            <a:r>
              <a:rPr lang="zh-CN" altLang="zh-CN" sz="1200" kern="1200" dirty="0" smtClean="0">
                <a:solidFill>
                  <a:schemeClr val="tx1"/>
                </a:solidFill>
                <a:effectLst/>
                <a:latin typeface="Arial" charset="0"/>
                <a:ea typeface="宋体" pitchFamily="2" charset="-122"/>
                <a:cs typeface="+mn-cs"/>
              </a:rPr>
              <a:t>展示使用套打设计器设计的套打模板；</a:t>
            </a:r>
          </a:p>
          <a:p>
            <a:r>
              <a:rPr lang="zh-CN" altLang="zh-CN" sz="1200" b="1" kern="1200" dirty="0" smtClean="0">
                <a:solidFill>
                  <a:schemeClr val="tx1"/>
                </a:solidFill>
                <a:effectLst/>
                <a:latin typeface="Arial" charset="0"/>
                <a:ea typeface="宋体" pitchFamily="2" charset="-122"/>
                <a:cs typeface="+mn-cs"/>
              </a:rPr>
              <a:t>打印机名称：</a:t>
            </a:r>
            <a:r>
              <a:rPr lang="zh-CN" altLang="zh-CN" sz="1200" kern="1200" dirty="0" smtClean="0">
                <a:solidFill>
                  <a:schemeClr val="tx1"/>
                </a:solidFill>
                <a:effectLst/>
                <a:latin typeface="Arial" charset="0"/>
                <a:ea typeface="宋体" pitchFamily="2" charset="-122"/>
                <a:cs typeface="+mn-cs"/>
              </a:rPr>
              <a:t>支持设置按指定的打印机进行打印，打印机默认是根据本地安装的打印机名称，进行右模糊匹配查询（在打印机名称前输入</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为全模糊匹配），查询到的打印则从该打印机打印，查询不到则弹出打印机选择界面，</a:t>
            </a:r>
            <a:endParaRPr lang="en-US" altLang="zh-CN" sz="1200" kern="1200" dirty="0" smtClean="0">
              <a:solidFill>
                <a:schemeClr val="tx1"/>
              </a:solidFill>
              <a:effectLst/>
              <a:latin typeface="Arial" charset="0"/>
              <a:ea typeface="宋体" pitchFamily="2" charset="-122"/>
              <a:cs typeface="+mn-cs"/>
            </a:endParaRPr>
          </a:p>
          <a:p>
            <a:r>
              <a:rPr lang="zh-CN" altLang="zh-CN" sz="1200" b="1" kern="1200" dirty="0" smtClean="0">
                <a:solidFill>
                  <a:schemeClr val="tx1"/>
                </a:solidFill>
                <a:effectLst/>
                <a:latin typeface="Arial" charset="0"/>
                <a:ea typeface="宋体" pitchFamily="2" charset="-122"/>
                <a:cs typeface="+mn-cs"/>
              </a:rPr>
              <a:t>套打排序：</a:t>
            </a:r>
            <a:r>
              <a:rPr lang="zh-CN" altLang="zh-CN" sz="1200" kern="1200" dirty="0" smtClean="0">
                <a:solidFill>
                  <a:schemeClr val="tx1"/>
                </a:solidFill>
                <a:effectLst/>
                <a:latin typeface="Arial" charset="0"/>
                <a:ea typeface="宋体" pitchFamily="2" charset="-122"/>
                <a:cs typeface="+mn-cs"/>
              </a:rPr>
              <a:t>支持设置按单据体分录字段进行排序打印，点击排序字段编辑按钮，弹出套打排序界面，支持设置多个排序字段，如果套打模板也设置了排序字段，则以此次设置的排序方案为准，</a:t>
            </a:r>
            <a:endParaRPr lang="en-US" altLang="zh-CN" sz="1200" kern="1200" dirty="0" smtClean="0">
              <a:solidFill>
                <a:schemeClr val="tx1"/>
              </a:solidFill>
              <a:effectLst/>
              <a:latin typeface="Arial" charset="0"/>
              <a:ea typeface="宋体" pitchFamily="2" charset="-122"/>
              <a:cs typeface="+mn-cs"/>
            </a:endParaRPr>
          </a:p>
          <a:p>
            <a:endParaRPr lang="zh-CN" altLang="zh-CN" sz="1200" kern="1200" dirty="0" smtClean="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32</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Arial" charset="0"/>
                <a:ea typeface="宋体" pitchFamily="2" charset="-122"/>
                <a:cs typeface="+mn-cs"/>
              </a:rPr>
              <a:t>批次打印页数：</a:t>
            </a:r>
            <a:r>
              <a:rPr lang="zh-CN" altLang="zh-CN" sz="1200" kern="1200" dirty="0" smtClean="0">
                <a:solidFill>
                  <a:schemeClr val="tx1"/>
                </a:solidFill>
                <a:effectLst/>
                <a:latin typeface="Arial" charset="0"/>
                <a:ea typeface="宋体" pitchFamily="2" charset="-122"/>
                <a:cs typeface="+mn-cs"/>
              </a:rPr>
              <a:t>批量打印时按批向打印机发送数据，参数控制每批发送的单据数量；</a:t>
            </a:r>
          </a:p>
          <a:p>
            <a:r>
              <a:rPr lang="zh-CN" altLang="zh-CN" sz="1200" b="1" kern="1200" dirty="0" smtClean="0">
                <a:solidFill>
                  <a:schemeClr val="tx1"/>
                </a:solidFill>
                <a:effectLst/>
                <a:latin typeface="Arial" charset="0"/>
                <a:ea typeface="宋体" pitchFamily="2" charset="-122"/>
                <a:cs typeface="+mn-cs"/>
              </a:rPr>
              <a:t>设置打印起始页码：</a:t>
            </a:r>
            <a:r>
              <a:rPr lang="zh-CN" altLang="zh-CN" sz="1200" kern="1200" dirty="0" smtClean="0">
                <a:solidFill>
                  <a:schemeClr val="tx1"/>
                </a:solidFill>
                <a:effectLst/>
                <a:latin typeface="Arial" charset="0"/>
                <a:ea typeface="宋体" pitchFamily="2" charset="-122"/>
                <a:cs typeface="+mn-cs"/>
              </a:rPr>
              <a:t>批量打印时设置打印的起始页码；</a:t>
            </a:r>
          </a:p>
          <a:p>
            <a:r>
              <a:rPr lang="zh-CN" altLang="zh-CN" sz="1200" b="1" kern="1200" dirty="0" smtClean="0">
                <a:solidFill>
                  <a:schemeClr val="tx1"/>
                </a:solidFill>
                <a:effectLst/>
                <a:latin typeface="Arial" charset="0"/>
                <a:ea typeface="宋体" pitchFamily="2" charset="-122"/>
                <a:cs typeface="+mn-cs"/>
              </a:rPr>
              <a:t>套打显示选择模板界面：</a:t>
            </a:r>
            <a:r>
              <a:rPr lang="zh-CN" altLang="zh-CN" sz="1200" kern="1200" dirty="0" smtClean="0">
                <a:solidFill>
                  <a:schemeClr val="tx1"/>
                </a:solidFill>
                <a:effectLst/>
                <a:latin typeface="Arial" charset="0"/>
                <a:ea typeface="宋体" pitchFamily="2" charset="-122"/>
                <a:cs typeface="+mn-cs"/>
              </a:rPr>
              <a:t>打印和预览时弹出模板选择界面 ，按选择的模板打印；</a:t>
            </a:r>
          </a:p>
          <a:p>
            <a:r>
              <a:rPr lang="zh-CN" altLang="zh-CN" sz="1200" b="1" kern="1200" dirty="0" smtClean="0">
                <a:solidFill>
                  <a:schemeClr val="tx1"/>
                </a:solidFill>
                <a:effectLst/>
                <a:latin typeface="Arial" charset="0"/>
                <a:ea typeface="宋体" pitchFamily="2" charset="-122"/>
                <a:cs typeface="+mn-cs"/>
              </a:rPr>
              <a:t>不显示预置套打模板：</a:t>
            </a:r>
            <a:r>
              <a:rPr lang="zh-CN" altLang="zh-CN" sz="1200" kern="1200" dirty="0" smtClean="0">
                <a:solidFill>
                  <a:schemeClr val="tx1"/>
                </a:solidFill>
                <a:effectLst/>
                <a:latin typeface="Arial" charset="0"/>
                <a:ea typeface="宋体" pitchFamily="2" charset="-122"/>
                <a:cs typeface="+mn-cs"/>
              </a:rPr>
              <a:t>隐藏系统出厂预置的套打模板；</a:t>
            </a:r>
          </a:p>
          <a:p>
            <a:r>
              <a:rPr lang="zh-CN" altLang="zh-CN" sz="1200" b="1" kern="1200" dirty="0" smtClean="0">
                <a:solidFill>
                  <a:schemeClr val="tx1"/>
                </a:solidFill>
                <a:effectLst/>
                <a:latin typeface="Arial" charset="0"/>
                <a:ea typeface="宋体" pitchFamily="2" charset="-122"/>
                <a:cs typeface="+mn-cs"/>
              </a:rPr>
              <a:t>应用到所有用户：</a:t>
            </a:r>
            <a:r>
              <a:rPr lang="zh-CN" altLang="zh-CN" sz="1200" kern="1200" dirty="0" smtClean="0">
                <a:solidFill>
                  <a:schemeClr val="tx1"/>
                </a:solidFill>
                <a:effectLst/>
                <a:latin typeface="Arial" charset="0"/>
                <a:ea typeface="宋体" pitchFamily="2" charset="-122"/>
                <a:cs typeface="+mn-cs"/>
              </a:rPr>
              <a:t>将当前设置的单据类型对应套打模板的方案应用到所有用户；</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33</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属性有</a:t>
            </a:r>
            <a:r>
              <a:rPr lang="en-US" altLang="zh-CN" sz="1200" kern="1200" dirty="0" smtClean="0">
                <a:solidFill>
                  <a:schemeClr val="tx1"/>
                </a:solidFill>
                <a:effectLst/>
                <a:latin typeface="Arial" charset="0"/>
                <a:ea typeface="宋体" pitchFamily="2" charset="-122"/>
                <a:cs typeface="+mn-cs"/>
              </a:rPr>
              <a:t>5</a:t>
            </a:r>
            <a:r>
              <a:rPr lang="zh-CN" altLang="zh-CN" sz="1200" kern="1200" dirty="0" smtClean="0">
                <a:solidFill>
                  <a:schemeClr val="tx1"/>
                </a:solidFill>
                <a:effectLst/>
                <a:latin typeface="Arial" charset="0"/>
                <a:ea typeface="宋体" pitchFamily="2" charset="-122"/>
                <a:cs typeface="+mn-cs"/>
              </a:rPr>
              <a:t>页：数据、金额、样式、边框、通用。</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）数据：请参见文本控件。</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）金额：</a:t>
            </a:r>
            <a:endParaRPr lang="en-US" altLang="zh-CN" sz="1200" kern="1200" dirty="0" smtClean="0">
              <a:solidFill>
                <a:schemeClr val="tx1"/>
              </a:solidFill>
              <a:effectLst/>
              <a:latin typeface="Arial" charset="0"/>
              <a:ea typeface="宋体" pitchFamily="2" charset="-122"/>
              <a:cs typeface="+mn-cs"/>
            </a:endParaRPr>
          </a:p>
          <a:p>
            <a:r>
              <a:rPr lang="zh-CN" altLang="zh-CN" sz="1200" b="1" kern="1200" dirty="0" smtClean="0">
                <a:solidFill>
                  <a:schemeClr val="tx1"/>
                </a:solidFill>
                <a:effectLst/>
                <a:latin typeface="Arial" charset="0"/>
                <a:ea typeface="宋体" pitchFamily="2" charset="-122"/>
                <a:cs typeface="+mn-cs"/>
              </a:rPr>
              <a:t>类型</a:t>
            </a:r>
            <a:r>
              <a:rPr lang="zh-CN" altLang="zh-CN" sz="1200" kern="1200" dirty="0" smtClean="0">
                <a:solidFill>
                  <a:schemeClr val="tx1"/>
                </a:solidFill>
                <a:effectLst/>
                <a:latin typeface="Arial" charset="0"/>
                <a:ea typeface="宋体" pitchFamily="2" charset="-122"/>
                <a:cs typeface="+mn-cs"/>
              </a:rPr>
              <a:t> — 有</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种，小写金额模式和大写金额模式。</a:t>
            </a:r>
          </a:p>
          <a:p>
            <a:pPr lvl="0"/>
            <a:r>
              <a:rPr lang="zh-CN" altLang="zh-CN" sz="1200" kern="1200" dirty="0" smtClean="0">
                <a:solidFill>
                  <a:schemeClr val="tx1"/>
                </a:solidFill>
                <a:effectLst/>
                <a:latin typeface="Arial" charset="0"/>
                <a:ea typeface="宋体" pitchFamily="2" charset="-122"/>
                <a:cs typeface="+mn-cs"/>
              </a:rPr>
              <a:t>小写金额模式，支持设置添加货币符号前缀，选中后则在数据前添加货币符号或字样，币别决定了是加什么样的货币符号或字样。</a:t>
            </a:r>
          </a:p>
          <a:p>
            <a:pPr lvl="0"/>
            <a:r>
              <a:rPr lang="zh-CN" altLang="zh-CN" sz="1200" kern="1200" dirty="0" smtClean="0">
                <a:solidFill>
                  <a:schemeClr val="tx1"/>
                </a:solidFill>
                <a:effectLst/>
                <a:latin typeface="Arial" charset="0"/>
                <a:ea typeface="宋体" pitchFamily="2" charset="-122"/>
                <a:cs typeface="+mn-cs"/>
              </a:rPr>
              <a:t>大写金额模式，支持设置添加字样前缀（如</a:t>
            </a:r>
            <a:r>
              <a:rPr lang="en-US" altLang="zh-CN" sz="1200" kern="1200" dirty="0" smtClean="0">
                <a:solidFill>
                  <a:schemeClr val="tx1"/>
                </a:solidFill>
                <a:effectLst/>
                <a:latin typeface="Arial" charset="0"/>
                <a:ea typeface="宋体" pitchFamily="2" charset="-122"/>
                <a:cs typeface="+mn-cs"/>
              </a:rPr>
              <a:t>SAY DOLLOR</a:t>
            </a:r>
            <a:r>
              <a:rPr lang="zh-CN" altLang="zh-CN" sz="1200" kern="1200" dirty="0" smtClean="0">
                <a:solidFill>
                  <a:schemeClr val="tx1"/>
                </a:solidFill>
                <a:effectLst/>
                <a:latin typeface="Arial" charset="0"/>
                <a:ea typeface="宋体" pitchFamily="2" charset="-122"/>
                <a:cs typeface="+mn-cs"/>
              </a:rPr>
              <a:t>）、添加字样后缀</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如“整”、“</a:t>
            </a:r>
            <a:r>
              <a:rPr lang="en-US" altLang="zh-CN" sz="1200" kern="1200" dirty="0" smtClean="0">
                <a:solidFill>
                  <a:schemeClr val="tx1"/>
                </a:solidFill>
                <a:effectLst/>
                <a:latin typeface="Arial" charset="0"/>
                <a:ea typeface="宋体" pitchFamily="2" charset="-122"/>
                <a:cs typeface="+mn-cs"/>
              </a:rPr>
              <a:t>ONLY</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。支持设置中文简体、中文繁体、英文等语言类型。</a:t>
            </a:r>
          </a:p>
          <a:p>
            <a:r>
              <a:rPr lang="zh-CN" altLang="zh-CN" sz="1200" b="1" kern="1200" dirty="0" smtClean="0">
                <a:solidFill>
                  <a:schemeClr val="tx1"/>
                </a:solidFill>
                <a:effectLst/>
                <a:latin typeface="Arial" charset="0"/>
                <a:ea typeface="宋体" pitchFamily="2" charset="-122"/>
                <a:cs typeface="+mn-cs"/>
              </a:rPr>
              <a:t>币别 </a:t>
            </a:r>
            <a:r>
              <a:rPr lang="zh-CN" altLang="zh-CN" sz="1200" kern="1200" dirty="0" smtClean="0">
                <a:solidFill>
                  <a:schemeClr val="tx1"/>
                </a:solidFill>
                <a:effectLst/>
                <a:latin typeface="Arial" charset="0"/>
                <a:ea typeface="宋体" pitchFamily="2" charset="-122"/>
                <a:cs typeface="+mn-cs"/>
              </a:rPr>
              <a:t>— 系统会根据币别来决定对数字进行什么样的格式化以及前缀。</a:t>
            </a:r>
          </a:p>
          <a:p>
            <a:r>
              <a:rPr lang="zh-CN" altLang="zh-CN" sz="1200" b="1" kern="1200" dirty="0" smtClean="0">
                <a:solidFill>
                  <a:schemeClr val="tx1"/>
                </a:solidFill>
                <a:effectLst/>
                <a:latin typeface="Arial" charset="0"/>
                <a:ea typeface="宋体" pitchFamily="2" charset="-122"/>
                <a:cs typeface="+mn-cs"/>
              </a:rPr>
              <a:t>常量 </a:t>
            </a:r>
            <a:r>
              <a:rPr lang="zh-CN" altLang="zh-CN" sz="1200" kern="1200" dirty="0" smtClean="0">
                <a:solidFill>
                  <a:schemeClr val="tx1"/>
                </a:solidFill>
                <a:effectLst/>
                <a:latin typeface="Arial" charset="0"/>
                <a:ea typeface="宋体" pitchFamily="2" charset="-122"/>
                <a:cs typeface="+mn-cs"/>
              </a:rPr>
              <a:t>— 从系统已经提供的几种币别中选择。</a:t>
            </a:r>
          </a:p>
          <a:p>
            <a:r>
              <a:rPr lang="zh-CN" altLang="zh-CN" sz="1200" b="1" kern="1200" dirty="0" smtClean="0">
                <a:solidFill>
                  <a:schemeClr val="tx1"/>
                </a:solidFill>
                <a:effectLst/>
                <a:latin typeface="Arial" charset="0"/>
                <a:ea typeface="宋体" pitchFamily="2" charset="-122"/>
                <a:cs typeface="+mn-cs"/>
              </a:rPr>
              <a:t>绑定 </a:t>
            </a:r>
            <a:r>
              <a:rPr lang="zh-CN" altLang="zh-CN" sz="1200" kern="1200" dirty="0" smtClean="0">
                <a:solidFill>
                  <a:schemeClr val="tx1"/>
                </a:solidFill>
                <a:effectLst/>
                <a:latin typeface="Arial" charset="0"/>
                <a:ea typeface="宋体" pitchFamily="2" charset="-122"/>
                <a:cs typeface="+mn-cs"/>
              </a:rPr>
              <a:t>— 绑定动态币别数据源，金额根据币别数据源自动选择币别。</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）样式：请参见文本控件。</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4</a:t>
            </a:r>
            <a:r>
              <a:rPr lang="zh-CN" altLang="zh-CN" sz="1200" kern="1200" dirty="0" smtClean="0">
                <a:solidFill>
                  <a:schemeClr val="tx1"/>
                </a:solidFill>
                <a:effectLst/>
                <a:latin typeface="Arial" charset="0"/>
                <a:ea typeface="宋体" pitchFamily="2" charset="-122"/>
                <a:cs typeface="+mn-cs"/>
              </a:rPr>
              <a:t>）通用：请参见文本控件。</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14</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运行时单据打印支持单据界面单张单据打印，也支持在列表界面选择多张单据进行打印，打印时根据工具栏不同按钮进行打印。</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34</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35</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36</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45</a:t>
            </a:fld>
            <a:endParaRPr lang="en-US" altLang="zh-CN" dirty="0"/>
          </a:p>
        </p:txBody>
      </p:sp>
    </p:spTree>
    <p:extLst>
      <p:ext uri="{BB962C8B-B14F-4D97-AF65-F5344CB8AC3E}">
        <p14:creationId xmlns:p14="http://schemas.microsoft.com/office/powerpoint/2010/main" xmlns="" val="1294208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57</a:t>
            </a:fld>
            <a:endParaRPr lang="en-US" altLang="zh-CN" dirty="0"/>
          </a:p>
        </p:txBody>
      </p:sp>
    </p:spTree>
    <p:extLst>
      <p:ext uri="{BB962C8B-B14F-4D97-AF65-F5344CB8AC3E}">
        <p14:creationId xmlns:p14="http://schemas.microsoft.com/office/powerpoint/2010/main" xmlns="" val="229323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effectLst/>
              </a:rPr>
              <a:t>数据类型表格，支持单元格属性设置，支持绑定数据源。</a:t>
            </a:r>
            <a:endParaRPr lang="en-US" altLang="zh-CN" sz="1200" dirty="0" smtClean="0">
              <a:effectLst/>
            </a:endParaRPr>
          </a:p>
          <a:p>
            <a:r>
              <a:rPr lang="zh-CN" altLang="en-US" sz="1200" dirty="0" smtClean="0">
                <a:effectLst/>
              </a:rPr>
              <a:t>普通行：可以在其单元格内输入文本、绑定字段、或设置为统计字段，对所有数据进行总计。普通行可以设置为“每页出现”。 </a:t>
            </a:r>
          </a:p>
          <a:p>
            <a:pPr rtl="0"/>
            <a:r>
              <a:rPr lang="zh-CN" altLang="en-US" sz="1200" dirty="0" smtClean="0">
                <a:effectLst/>
              </a:rPr>
              <a:t>分组行：用做于显示分组信息，可以在其单元格内输入文本、绑定字段、或设置为统计字段，此时统计字段的功能是对分组内的数据进行统计。</a:t>
            </a:r>
            <a:endParaRPr lang="en-US" altLang="zh-CN" sz="1200" dirty="0" smtClean="0">
              <a:effectLst/>
            </a:endParaRPr>
          </a:p>
          <a:p>
            <a:pPr rtl="0"/>
            <a:r>
              <a:rPr lang="zh-CN" altLang="en-US" sz="1200" dirty="0" smtClean="0">
                <a:effectLst/>
              </a:rPr>
              <a:t>数据行：数据行是用来循环展示数据，例如可以用来展示分录行或明细行，是数据表中最重要的行。每个数据表里只且仅有一行数据行，不能删除也不能增加，如果不想显示数据行，只需设置行属性为“不打印”即可。</a:t>
            </a:r>
            <a:endParaRPr lang="en-US" altLang="zh-CN" sz="1200" dirty="0" smtClean="0">
              <a:effectLst/>
            </a:endParaRPr>
          </a:p>
          <a:p>
            <a:pPr rtl="0"/>
            <a:r>
              <a:rPr lang="zh-CN" altLang="en-US" sz="1200" dirty="0" smtClean="0">
                <a:effectLst/>
              </a:rPr>
              <a:t>动态列：用于动态字段打印（如辅助属性），支持插件赋值。</a:t>
            </a:r>
            <a:endParaRPr lang="en-US" altLang="zh-CN" sz="1200" dirty="0" smtClean="0">
              <a:effectLst/>
            </a:endParaRPr>
          </a:p>
          <a:p>
            <a:pPr rtl="0"/>
            <a:endParaRPr lang="en-US" altLang="zh-CN" sz="1200" dirty="0" smtClean="0">
              <a:effectLst/>
            </a:endParaRPr>
          </a:p>
          <a:p>
            <a:r>
              <a:rPr lang="zh-CN" altLang="zh-CN" sz="1200" b="1" kern="1200" dirty="0" smtClean="0">
                <a:solidFill>
                  <a:schemeClr val="tx1"/>
                </a:solidFill>
                <a:effectLst/>
                <a:latin typeface="Arial" charset="0"/>
                <a:ea typeface="宋体" pitchFamily="2" charset="-122"/>
                <a:cs typeface="+mn-cs"/>
              </a:rPr>
              <a:t>报表型</a:t>
            </a:r>
            <a:r>
              <a:rPr lang="zh-CN" altLang="zh-CN" sz="1200" kern="1200" dirty="0" smtClean="0">
                <a:solidFill>
                  <a:schemeClr val="tx1"/>
                </a:solidFill>
                <a:effectLst/>
                <a:latin typeface="Arial" charset="0"/>
                <a:ea typeface="宋体" pitchFamily="2" charset="-122"/>
                <a:cs typeface="+mn-cs"/>
              </a:rPr>
              <a:t>即为不限制一页打多少行数据，根据实际的数据量以及可打印的空间由执行引擎来决定一页打多少行，此时也可以设置为“行高自适应”，行高根据内容自动调整。</a:t>
            </a:r>
          </a:p>
          <a:p>
            <a:r>
              <a:rPr lang="zh-CN" altLang="zh-CN" sz="1200" b="1" kern="1200" dirty="0" smtClean="0">
                <a:solidFill>
                  <a:schemeClr val="tx1"/>
                </a:solidFill>
                <a:effectLst/>
                <a:latin typeface="Arial" charset="0"/>
                <a:ea typeface="宋体" pitchFamily="2" charset="-122"/>
                <a:cs typeface="+mn-cs"/>
              </a:rPr>
              <a:t>套打型</a:t>
            </a:r>
            <a:r>
              <a:rPr lang="zh-CN" altLang="zh-CN" sz="1200" kern="1200" dirty="0" smtClean="0">
                <a:solidFill>
                  <a:schemeClr val="tx1"/>
                </a:solidFill>
                <a:effectLst/>
                <a:latin typeface="Arial" charset="0"/>
                <a:ea typeface="宋体" pitchFamily="2" charset="-122"/>
                <a:cs typeface="+mn-cs"/>
              </a:rPr>
              <a:t>即为设置每页固定打多少行，例如我们做凭证时可以设置为每页打</a:t>
            </a:r>
            <a:r>
              <a:rPr lang="en-US" altLang="zh-CN" sz="1200" kern="1200" dirty="0" smtClean="0">
                <a:solidFill>
                  <a:schemeClr val="tx1"/>
                </a:solidFill>
                <a:effectLst/>
                <a:latin typeface="Arial" charset="0"/>
                <a:ea typeface="宋体" pitchFamily="2" charset="-122"/>
                <a:cs typeface="+mn-cs"/>
              </a:rPr>
              <a:t>8</a:t>
            </a:r>
            <a:r>
              <a:rPr lang="zh-CN" altLang="zh-CN" sz="1200" kern="1200" dirty="0" smtClean="0">
                <a:solidFill>
                  <a:schemeClr val="tx1"/>
                </a:solidFill>
                <a:effectLst/>
                <a:latin typeface="Arial" charset="0"/>
                <a:ea typeface="宋体" pitchFamily="2" charset="-122"/>
                <a:cs typeface="+mn-cs"/>
              </a:rPr>
              <a:t>行，即“每页重复次数”为</a:t>
            </a:r>
            <a:r>
              <a:rPr lang="en-US" altLang="zh-CN" sz="1200" kern="1200" dirty="0" smtClean="0">
                <a:solidFill>
                  <a:schemeClr val="tx1"/>
                </a:solidFill>
                <a:effectLst/>
                <a:latin typeface="Arial" charset="0"/>
                <a:ea typeface="宋体" pitchFamily="2" charset="-122"/>
                <a:cs typeface="+mn-cs"/>
              </a:rPr>
              <a:t>8</a:t>
            </a:r>
            <a:r>
              <a:rPr lang="zh-CN" altLang="zh-CN" sz="1200" kern="1200" dirty="0" smtClean="0">
                <a:solidFill>
                  <a:schemeClr val="tx1"/>
                </a:solidFill>
                <a:effectLst/>
                <a:latin typeface="Arial" charset="0"/>
                <a:ea typeface="宋体" pitchFamily="2" charset="-122"/>
                <a:cs typeface="+mn-cs"/>
              </a:rPr>
              <a:t>，当一个凭证的分录例如有</a:t>
            </a:r>
            <a:r>
              <a:rPr lang="en-US" altLang="zh-CN" sz="1200" kern="1200" dirty="0" smtClean="0">
                <a:solidFill>
                  <a:schemeClr val="tx1"/>
                </a:solidFill>
                <a:effectLst/>
                <a:latin typeface="Arial" charset="0"/>
                <a:ea typeface="宋体" pitchFamily="2" charset="-122"/>
                <a:cs typeface="+mn-cs"/>
              </a:rPr>
              <a:t>14</a:t>
            </a:r>
            <a:r>
              <a:rPr lang="zh-CN" altLang="zh-CN" sz="1200" kern="1200" dirty="0" smtClean="0">
                <a:solidFill>
                  <a:schemeClr val="tx1"/>
                </a:solidFill>
                <a:effectLst/>
                <a:latin typeface="Arial" charset="0"/>
                <a:ea typeface="宋体" pitchFamily="2" charset="-122"/>
                <a:cs typeface="+mn-cs"/>
              </a:rPr>
              <a:t>行，则会打</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页，第一页打</a:t>
            </a:r>
            <a:r>
              <a:rPr lang="en-US" altLang="zh-CN" sz="1200" kern="1200" dirty="0" smtClean="0">
                <a:solidFill>
                  <a:schemeClr val="tx1"/>
                </a:solidFill>
                <a:effectLst/>
                <a:latin typeface="Arial" charset="0"/>
                <a:ea typeface="宋体" pitchFamily="2" charset="-122"/>
                <a:cs typeface="+mn-cs"/>
              </a:rPr>
              <a:t>8</a:t>
            </a:r>
            <a:r>
              <a:rPr lang="zh-CN" altLang="zh-CN" sz="1200" kern="1200" dirty="0" smtClean="0">
                <a:solidFill>
                  <a:schemeClr val="tx1"/>
                </a:solidFill>
                <a:effectLst/>
                <a:latin typeface="Arial" charset="0"/>
                <a:ea typeface="宋体" pitchFamily="2" charset="-122"/>
                <a:cs typeface="+mn-cs"/>
              </a:rPr>
              <a:t>行，第二页打</a:t>
            </a:r>
            <a:r>
              <a:rPr lang="en-US" altLang="zh-CN" sz="1200" kern="1200" dirty="0" smtClean="0">
                <a:solidFill>
                  <a:schemeClr val="tx1"/>
                </a:solidFill>
                <a:effectLst/>
                <a:latin typeface="Arial" charset="0"/>
                <a:ea typeface="宋体" pitchFamily="2" charset="-122"/>
                <a:cs typeface="+mn-cs"/>
              </a:rPr>
              <a:t>6</a:t>
            </a:r>
            <a:r>
              <a:rPr lang="zh-CN" altLang="zh-CN" sz="1200" kern="1200" dirty="0" smtClean="0">
                <a:solidFill>
                  <a:schemeClr val="tx1"/>
                </a:solidFill>
                <a:effectLst/>
                <a:latin typeface="Arial" charset="0"/>
                <a:ea typeface="宋体" pitchFamily="2" charset="-122"/>
                <a:cs typeface="+mn-cs"/>
              </a:rPr>
              <a:t>行数据和</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行空行，此时也可以设置“不打印空行”，则最后一页的</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行空行不会打印。</a:t>
            </a:r>
          </a:p>
          <a:p>
            <a:pPr rtl="0"/>
            <a:endParaRPr lang="zh-CN" altLang="en-US" sz="1200" dirty="0" smtClean="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15</a:t>
            </a:fld>
            <a:endParaRPr lang="en-US" altLang="zh-CN" dirty="0"/>
          </a:p>
        </p:txBody>
      </p:sp>
    </p:spTree>
    <p:extLst>
      <p:ext uri="{BB962C8B-B14F-4D97-AF65-F5344CB8AC3E}">
        <p14:creationId xmlns:p14="http://schemas.microsoft.com/office/powerpoint/2010/main" xmlns="" val="238040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第一步，点击菜单栏【表格】</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【数据表格向导】，弹出数据表格向导，选择数据表绑定的数据源，数据源下拉列表选择明细信息：</a:t>
            </a:r>
          </a:p>
          <a:p>
            <a:r>
              <a:rPr lang="zh-CN" altLang="zh-CN" sz="1200" kern="1200" dirty="0" smtClean="0">
                <a:solidFill>
                  <a:schemeClr val="tx1"/>
                </a:solidFill>
                <a:effectLst/>
                <a:latin typeface="Arial" charset="0"/>
                <a:ea typeface="宋体" pitchFamily="2" charset="-122"/>
                <a:cs typeface="+mn-cs"/>
              </a:rPr>
              <a:t>第二步，选择数据表中数据行中所需要打印的字段，例如采购订单中明细信息分录行里需要打印的字段</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第三步，选择分组依据</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第四步，设置统计字段</a:t>
            </a: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16</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从左边备选字段中选择分组字段，添加至右边“已添加分组”里，支持添加多个分组字段，分组字段从上到下的次序表示先后的分组次序，对应到数据表中分组行为从外到里。可以通过“</a:t>
            </a:r>
            <a:r>
              <a:rPr lang="en-US" altLang="zh-CN" sz="1200" kern="1200" dirty="0" smtClean="0">
                <a:solidFill>
                  <a:schemeClr val="tx1"/>
                </a:solidFill>
                <a:effectLst/>
                <a:latin typeface="Arial" charset="0"/>
                <a:ea typeface="宋体" pitchFamily="2" charset="-122"/>
                <a:cs typeface="+mn-cs"/>
              </a:rPr>
              <a:t> </a:t>
            </a:r>
            <a:r>
              <a:rPr lang="zh-CN" altLang="zh-CN" sz="1200" kern="1200" dirty="0" smtClean="0">
                <a:solidFill>
                  <a:schemeClr val="tx1"/>
                </a:solidFill>
                <a:effectLst/>
                <a:latin typeface="Arial" charset="0"/>
                <a:ea typeface="宋体" pitchFamily="2" charset="-122"/>
                <a:cs typeface="+mn-cs"/>
              </a:rPr>
              <a:t>”按钮调整分组次序，同时数据表里的分组行也会被相应调整。</a:t>
            </a:r>
          </a:p>
          <a:p>
            <a:r>
              <a:rPr lang="zh-CN" altLang="zh-CN" sz="1200" kern="1200" dirty="0" smtClean="0">
                <a:solidFill>
                  <a:schemeClr val="tx1"/>
                </a:solidFill>
                <a:effectLst/>
                <a:latin typeface="Arial" charset="0"/>
                <a:ea typeface="宋体" pitchFamily="2" charset="-122"/>
                <a:cs typeface="+mn-cs"/>
              </a:rPr>
              <a:t>可以为每个分组设置属性，点“高级”按钮，设置“不同分组重起一页”，如下图，如果选中该属性，则每个分组的数据都会另起一页打印。</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17</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通过向导的方式设置数据表格汇总依据字段、汇总字段，实现数据汇总打印。汇总的功能是按汇总依据字段进行合并，并将汇总字段进行合计，其他字段取汇总依据字段的第一条分录的数据。向导一共两步。</a:t>
            </a:r>
          </a:p>
          <a:p>
            <a:r>
              <a:rPr lang="zh-CN" altLang="zh-CN" sz="1200" kern="1200" dirty="0" smtClean="0">
                <a:solidFill>
                  <a:schemeClr val="tx1"/>
                </a:solidFill>
                <a:effectLst/>
                <a:latin typeface="Arial" charset="0"/>
                <a:ea typeface="宋体" pitchFamily="2" charset="-122"/>
                <a:cs typeface="+mn-cs"/>
              </a:rPr>
              <a:t>第一步：点击菜单栏【表格】</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【汇总管理】，弹出分汇总理界面，选择汇总依据字段</a:t>
            </a:r>
            <a:endParaRPr lang="en-US" altLang="zh-CN" sz="120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第二步：选择要汇总的字段，这里备选的字段是数据表格中已经绑定数据源的数值型字段。</a:t>
            </a:r>
          </a:p>
          <a:p>
            <a:endParaRPr lang="en-US" altLang="zh-CN" sz="120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18</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菜单栏【表格】—【承前过次】设置此功能，会根据设置在数据表格中插入行实现承前页和过次页。</a:t>
            </a:r>
          </a:p>
          <a:p>
            <a:r>
              <a:rPr lang="zh-CN" altLang="zh-CN" sz="1200" kern="1200" dirty="0" smtClean="0">
                <a:solidFill>
                  <a:schemeClr val="tx1"/>
                </a:solidFill>
                <a:effectLst/>
                <a:latin typeface="Arial" charset="0"/>
                <a:ea typeface="宋体" pitchFamily="2" charset="-122"/>
                <a:cs typeface="+mn-cs"/>
              </a:rPr>
              <a:t>承前过次的主要功能就是连续打印多页数据时根据需要在每一页的头部或尾部插入行显示数据起到承前起后的作用，数据内容多为重复上一条数据或者进行区域（页）统计或者累计，目前不支持在承前页行中显示分组小计。</a:t>
            </a:r>
          </a:p>
          <a:p>
            <a:r>
              <a:rPr lang="zh-CN" altLang="zh-CN" sz="1200" kern="1200" dirty="0" smtClean="0">
                <a:solidFill>
                  <a:schemeClr val="tx1"/>
                </a:solidFill>
                <a:effectLst/>
                <a:latin typeface="Arial" charset="0"/>
                <a:ea typeface="宋体" pitchFamily="2" charset="-122"/>
                <a:cs typeface="+mn-cs"/>
              </a:rPr>
              <a:t>根据承前过次行所在位置的不同，产生的效果也不同，一般分为</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种情况：</a:t>
            </a:r>
          </a:p>
          <a:p>
            <a:pPr lvl="0"/>
            <a:r>
              <a:rPr lang="zh-CN" altLang="zh-CN" sz="1200" kern="1200" dirty="0" smtClean="0">
                <a:solidFill>
                  <a:schemeClr val="tx1"/>
                </a:solidFill>
                <a:effectLst/>
                <a:latin typeface="Arial" charset="0"/>
                <a:ea typeface="宋体" pitchFamily="2" charset="-122"/>
                <a:cs typeface="+mn-cs"/>
              </a:rPr>
              <a:t>位于分组行外：则承前过次行的出现和其内的分组无关，只和页的位置有关即是否有上一页、下一页有关。</a:t>
            </a:r>
          </a:p>
          <a:p>
            <a:r>
              <a:rPr lang="zh-CN" altLang="zh-CN" sz="1200" kern="1200" dirty="0" smtClean="0">
                <a:solidFill>
                  <a:schemeClr val="tx1"/>
                </a:solidFill>
                <a:effectLst/>
                <a:latin typeface="Arial" charset="0"/>
                <a:ea typeface="宋体" pitchFamily="2" charset="-122"/>
                <a:cs typeface="+mn-cs"/>
              </a:rPr>
              <a:t>例如：连续打印</a:t>
            </a:r>
            <a:r>
              <a:rPr lang="en-US" altLang="zh-CN" sz="1200" kern="12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页，则第</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页有过次行，第</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页有承前行和过次行，第</a:t>
            </a:r>
            <a:r>
              <a:rPr lang="en-US" altLang="zh-CN" sz="1200" kern="12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页只有承前行。</a:t>
            </a:r>
          </a:p>
          <a:p>
            <a:pPr lvl="0"/>
            <a:r>
              <a:rPr lang="zh-CN" altLang="zh-CN" sz="1200" kern="1200" dirty="0" smtClean="0">
                <a:solidFill>
                  <a:schemeClr val="tx1"/>
                </a:solidFill>
                <a:effectLst/>
                <a:latin typeface="Arial" charset="0"/>
                <a:ea typeface="宋体" pitchFamily="2" charset="-122"/>
                <a:cs typeface="+mn-cs"/>
              </a:rPr>
              <a:t>承前过次行在分组行内即数据行的上下方：这种情况设置时，可以设置为占据数据行，也可以直接设置位置，不管怎样设置，承前过次行的位置都在分组内。此时承前过次行的出现除了和分页有关，还会随分组的开始结束而产生不同的变化，统计的数据也是分组内的数据。</a:t>
            </a:r>
          </a:p>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19</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20</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控件可以通过属性，设置所属的图层。如果该图层设置不打印，所属该层的控件如果设置了边框则不打印边框。</a:t>
            </a:r>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pPr>
                <a:defRPr/>
              </a:pPr>
              <a:t>21</a:t>
            </a:fld>
            <a:endParaRPr lang="en-US" altLang="zh-CN" dirty="0"/>
          </a:p>
        </p:txBody>
      </p:sp>
    </p:spTree>
    <p:extLst>
      <p:ext uri="{BB962C8B-B14F-4D97-AF65-F5344CB8AC3E}">
        <p14:creationId xmlns:p14="http://schemas.microsoft.com/office/powerpoint/2010/main" xmlns="" val="2786788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
    <p:spTree>
      <p:nvGrpSpPr>
        <p:cNvPr id="1" name=""/>
        <p:cNvGrpSpPr/>
        <p:nvPr/>
      </p:nvGrpSpPr>
      <p:grpSpPr>
        <a:xfrm>
          <a:off x="0" y="0"/>
          <a:ext cx="0" cy="0"/>
          <a:chOff x="0" y="0"/>
          <a:chExt cx="0" cy="0"/>
        </a:xfrm>
      </p:grpSpPr>
      <p:pic>
        <p:nvPicPr>
          <p:cNvPr id="4" name="Picture 2" descr="C:\Users\Administrator\Desktop\ppt背景-01.jp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0" y="-20638"/>
            <a:ext cx="9144000" cy="5178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37"/>
          <p:cNvSpPr>
            <a:spLocks/>
          </p:cNvSpPr>
          <p:nvPr/>
        </p:nvSpPr>
        <p:spPr bwMode="auto">
          <a:xfrm>
            <a:off x="473075" y="4767263"/>
            <a:ext cx="28749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pic>
        <p:nvPicPr>
          <p:cNvPr id="6" name="图片 5" descr="kingdee 金蝶 logo-01.pn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7059613" y="-20638"/>
            <a:ext cx="2265362" cy="720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2" name="标题 1"/>
          <p:cNvSpPr>
            <a:spLocks noGrp="1"/>
          </p:cNvSpPr>
          <p:nvPr>
            <p:ph type="ctrTitle"/>
          </p:nvPr>
        </p:nvSpPr>
        <p:spPr>
          <a:xfrm>
            <a:off x="1835696" y="1123658"/>
            <a:ext cx="6624736" cy="857514"/>
          </a:xfrm>
          <a:prstGeom prst="rect">
            <a:avLst/>
          </a:prstGeom>
        </p:spPr>
        <p:txBody>
          <a:bodyPr anchor="ctr">
            <a:normAutofit/>
          </a:bodyPr>
          <a:lstStyle>
            <a:lvl1pPr algn="r">
              <a:defRPr lang="zh-CN" altLang="en-US" sz="3200" b="1" i="0" kern="1200" dirty="0">
                <a:solidFill>
                  <a:schemeClr val="tx1">
                    <a:lumMod val="85000"/>
                    <a:lumOff val="15000"/>
                  </a:schemeClr>
                </a:solidFill>
                <a:latin typeface="Arial Black" pitchFamily="34" charset="0"/>
                <a:ea typeface="微软雅黑" pitchFamily="34" charset="-122"/>
                <a:cs typeface="微软雅黑"/>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4873411" y="2125188"/>
            <a:ext cx="3587021" cy="1022626"/>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itchFamily="2" charset="2"/>
              <a:buNone/>
              <a:defRPr lang="zh-CN" altLang="en-US" sz="1200" b="1" kern="1200" dirty="0">
                <a:solidFill>
                  <a:schemeClr val="tx1">
                    <a:lumMod val="85000"/>
                    <a:lumOff val="15000"/>
                  </a:schemeClr>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8" name="Picture 2" descr="C:\Users\Administrator\Desktop\ppt背景-01.jpg"/>
          <p:cNvPicPr>
            <a:picLocks noChangeAspect="1" noChangeArrowheads="1"/>
          </p:cNvPicPr>
          <p:nvPr userDrawn="1"/>
        </p:nvPicPr>
        <p:blipFill>
          <a:blip r:embed="rId4" cstate="print">
            <a:extLst>
              <a:ext uri="{28A0092B-C50C-407E-A947-70E740481C1C}">
                <a14:useLocalDpi xmlns:a14="http://schemas.microsoft.com/office/drawing/2010/main" xmlns=""/>
              </a:ext>
            </a:extLst>
          </a:blip>
          <a:srcRect/>
          <a:stretch>
            <a:fillRect/>
          </a:stretch>
        </p:blipFill>
        <p:spPr bwMode="auto">
          <a:xfrm>
            <a:off x="0" y="-20537"/>
            <a:ext cx="9144000" cy="517886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37"/>
          <p:cNvSpPr>
            <a:spLocks/>
          </p:cNvSpPr>
          <p:nvPr userDrawn="1"/>
        </p:nvSpPr>
        <p:spPr bwMode="auto">
          <a:xfrm>
            <a:off x="472484" y="4767758"/>
            <a:ext cx="287538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lumMod val="50000"/>
                  </a:schemeClr>
                </a:solidFill>
                <a:latin typeface="微软雅黑" pitchFamily="34" charset="-122"/>
                <a:ea typeface="微软雅黑" pitchFamily="34" charset="-122"/>
                <a:cs typeface="微软雅黑"/>
                <a:sym typeface="Helvetica Neue" charset="0"/>
              </a:rPr>
              <a:t>©</a:t>
            </a:r>
            <a:r>
              <a:rPr lang="en-US" altLang="zh-CN" sz="700" b="0" i="0" spc="0" baseline="0" dirty="0" smtClean="0">
                <a:solidFill>
                  <a:schemeClr val="bg1">
                    <a:lumMod val="50000"/>
                  </a:schemeClr>
                </a:solidFill>
                <a:latin typeface="微软雅黑" pitchFamily="34" charset="-122"/>
                <a:ea typeface="微软雅黑" pitchFamily="34" charset="-122"/>
                <a:cs typeface="微软雅黑"/>
                <a:sym typeface="Helvetica Neue" charset="0"/>
              </a:rPr>
              <a:t>1993-2016</a:t>
            </a:r>
            <a:r>
              <a:rPr lang="zh-CN" altLang="en-US" sz="700" b="0" i="0" spc="0" baseline="0" dirty="0" smtClean="0">
                <a:solidFill>
                  <a:schemeClr val="bg1">
                    <a:lumMod val="50000"/>
                  </a:schemeClr>
                </a:solidFill>
                <a:latin typeface="微软雅黑" pitchFamily="34" charset="-122"/>
                <a:ea typeface="微软雅黑" pitchFamily="34" charset="-122"/>
                <a:cs typeface="微软雅黑"/>
                <a:sym typeface="Microsoft YaHei Bold" charset="0"/>
              </a:rPr>
              <a:t>金蝶软件（中国</a:t>
            </a:r>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a:t>
            </a:r>
            <a:r>
              <a:rPr lang="zh-CN" altLang="en-US" sz="700" b="0" i="0" spc="0" baseline="0" dirty="0" smtClean="0">
                <a:solidFill>
                  <a:schemeClr val="bg1">
                    <a:lumMod val="50000"/>
                  </a:schemeClr>
                </a:solidFill>
                <a:latin typeface="微软雅黑" pitchFamily="34" charset="-122"/>
                <a:ea typeface="微软雅黑" pitchFamily="34" charset="-122"/>
                <a:cs typeface="微软雅黑"/>
                <a:sym typeface="Microsoft YaHei Bold" charset="0"/>
              </a:rPr>
              <a:t>有</a:t>
            </a:r>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限公司</a:t>
            </a:r>
          </a:p>
        </p:txBody>
      </p:sp>
      <p:sp>
        <p:nvSpPr>
          <p:cNvPr id="10" name="Text Box 2"/>
          <p:cNvSpPr txBox="1">
            <a:spLocks noChangeArrowheads="1"/>
          </p:cNvSpPr>
          <p:nvPr userDrawn="1"/>
        </p:nvSpPr>
        <p:spPr bwMode="auto">
          <a:xfrm>
            <a:off x="6693991" y="4817271"/>
            <a:ext cx="1622425"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zh-CN" altLang="en-US" sz="700" dirty="0">
                <a:solidFill>
                  <a:schemeClr val="bg1">
                    <a:lumMod val="50000"/>
                  </a:schemeClr>
                </a:solidFill>
                <a:latin typeface="微软雅黑" pitchFamily="34" charset="-122"/>
                <a:ea typeface="微软雅黑" pitchFamily="34" charset="-122"/>
              </a:rPr>
              <a:t>④内部公开 请勿外传</a:t>
            </a:r>
          </a:p>
        </p:txBody>
      </p:sp>
      <p:pic>
        <p:nvPicPr>
          <p:cNvPr id="11" name="Picture 2" descr="C:\Users\Administrator\Desktop\金蝶顾问学院.png"/>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588224" y="339502"/>
            <a:ext cx="1862113" cy="4252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0282342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0" name="图片占位符 2"/>
          <p:cNvSpPr>
            <a:spLocks noGrp="1"/>
          </p:cNvSpPr>
          <p:nvPr>
            <p:ph type="pic" idx="1"/>
          </p:nvPr>
        </p:nvSpPr>
        <p:spPr>
          <a:xfrm>
            <a:off x="3491880" y="843558"/>
            <a:ext cx="5025058"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6" name="文本占位符 3"/>
          <p:cNvSpPr>
            <a:spLocks noGrp="1"/>
          </p:cNvSpPr>
          <p:nvPr>
            <p:ph type="body" sz="half" idx="2"/>
          </p:nvPr>
        </p:nvSpPr>
        <p:spPr>
          <a:xfrm>
            <a:off x="336210" y="2595587"/>
            <a:ext cx="2949575" cy="1902396"/>
          </a:xfrm>
          <a:prstGeom prst="rect">
            <a:avLst/>
          </a:prstGeom>
        </p:spPr>
        <p:txBody>
          <a:bodyPr anchor="b"/>
          <a:lstStyle>
            <a:lvl1pPr marL="0" indent="0" algn="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17" name="标题占位符 1"/>
          <p:cNvSpPr txBox="1">
            <a:spLocks/>
          </p:cNvSpPr>
          <p:nvPr userDrawn="1"/>
        </p:nvSpPr>
        <p:spPr>
          <a:xfrm>
            <a:off x="251520" y="16041"/>
            <a:ext cx="7886700" cy="504057"/>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pPr fontAlgn="auto">
              <a:spcAft>
                <a:spcPts val="0"/>
              </a:spcAft>
            </a:pPr>
            <a:r>
              <a:rPr lang="zh-CN" altLang="en-US" smtClean="0"/>
              <a:t>单击此处编辑母版标题样式</a:t>
            </a:r>
            <a:endParaRPr lang="zh-CN" altLang="en-US"/>
          </a:p>
        </p:txBody>
      </p:sp>
    </p:spTree>
    <p:extLst>
      <p:ext uri="{BB962C8B-B14F-4D97-AF65-F5344CB8AC3E}">
        <p14:creationId xmlns:p14="http://schemas.microsoft.com/office/powerpoint/2010/main" xmlns="" val="41432128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图片占位符 2"/>
          <p:cNvSpPr>
            <a:spLocks noGrp="1"/>
          </p:cNvSpPr>
          <p:nvPr>
            <p:ph type="pic" idx="1"/>
          </p:nvPr>
        </p:nvSpPr>
        <p:spPr>
          <a:xfrm>
            <a:off x="336210" y="843558"/>
            <a:ext cx="5025058"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6" name="文本占位符 3"/>
          <p:cNvSpPr>
            <a:spLocks noGrp="1"/>
          </p:cNvSpPr>
          <p:nvPr>
            <p:ph type="body" sz="half" idx="2"/>
          </p:nvPr>
        </p:nvSpPr>
        <p:spPr>
          <a:xfrm>
            <a:off x="5652120" y="2595587"/>
            <a:ext cx="2949575" cy="1902396"/>
          </a:xfrm>
          <a:prstGeom prst="rect">
            <a:avLst/>
          </a:prstGeom>
        </p:spPr>
        <p:txBody>
          <a:bodyPr anchor="b"/>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17" name="标题占位符 1"/>
          <p:cNvSpPr>
            <a:spLocks noGrp="1"/>
          </p:cNvSpPr>
          <p:nvPr>
            <p:ph type="title"/>
          </p:nvPr>
        </p:nvSpPr>
        <p:spPr>
          <a:xfrm>
            <a:off x="251520" y="16041"/>
            <a:ext cx="7886700" cy="504057"/>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227941951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封底">
    <p:spTree>
      <p:nvGrpSpPr>
        <p:cNvPr id="1" name=""/>
        <p:cNvGrpSpPr/>
        <p:nvPr/>
      </p:nvGrpSpPr>
      <p:grpSpPr>
        <a:xfrm>
          <a:off x="0" y="0"/>
          <a:ext cx="0" cy="0"/>
          <a:chOff x="0" y="0"/>
          <a:chExt cx="0" cy="0"/>
        </a:xfrm>
      </p:grpSpPr>
      <p:pic>
        <p:nvPicPr>
          <p:cNvPr id="16" name="Picture 2" descr="C:\Users\Administrator\Desktop\ppt背景-01.jpg"/>
          <p:cNvPicPr>
            <a:picLocks noChangeAspect="1" noChangeArrowheads="1"/>
          </p:cNvPicPr>
          <p:nvPr userDrawn="1"/>
        </p:nvPicPr>
        <p:blipFill>
          <a:blip r:embed="rId2" cstate="print">
            <a:extLst>
              <a:ext uri="{28A0092B-C50C-407E-A947-70E740481C1C}">
                <a14:useLocalDpi xmlns:a14="http://schemas.microsoft.com/office/drawing/2010/main" xmlns=""/>
              </a:ext>
            </a:extLst>
          </a:blip>
          <a:srcRect/>
          <a:stretch>
            <a:fillRect/>
          </a:stretch>
        </p:blipFill>
        <p:spPr bwMode="auto">
          <a:xfrm>
            <a:off x="0" y="-20537"/>
            <a:ext cx="9144000" cy="517886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组合 12"/>
          <p:cNvGrpSpPr/>
          <p:nvPr userDrawn="1"/>
        </p:nvGrpSpPr>
        <p:grpSpPr>
          <a:xfrm>
            <a:off x="4472354" y="1346221"/>
            <a:ext cx="3396738" cy="1796662"/>
            <a:chOff x="3491880" y="1283088"/>
            <a:chExt cx="2933387" cy="1551579"/>
          </a:xfrm>
        </p:grpSpPr>
        <p:sp>
          <p:nvSpPr>
            <p:cNvPr id="4" name="Rectangle 4"/>
            <p:cNvSpPr>
              <a:spLocks/>
            </p:cNvSpPr>
            <p:nvPr userDrawn="1"/>
          </p:nvSpPr>
          <p:spPr bwMode="auto">
            <a:xfrm>
              <a:off x="4521566" y="1438354"/>
              <a:ext cx="1803166"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5400" dirty="0">
                  <a:solidFill>
                    <a:schemeClr val="tx1">
                      <a:lumMod val="85000"/>
                      <a:lumOff val="15000"/>
                    </a:schemeClr>
                  </a:solidFill>
                  <a:latin typeface="Goudy Old Style" pitchFamily="18" charset="0"/>
                  <a:ea typeface="宋体" charset="0"/>
                  <a:cs typeface="Helvetica Neue UltraLight" charset="0"/>
                  <a:sym typeface="Helvetica Neue UltraLight" charset="0"/>
                </a:rPr>
                <a:t>Thanks</a:t>
              </a:r>
            </a:p>
          </p:txBody>
        </p:sp>
        <p:sp>
          <p:nvSpPr>
            <p:cNvPr id="5" name="Rectangle 5"/>
            <p:cNvSpPr>
              <a:spLocks/>
            </p:cNvSpPr>
            <p:nvPr userDrawn="1"/>
          </p:nvSpPr>
          <p:spPr bwMode="auto">
            <a:xfrm>
              <a:off x="4050688" y="2195749"/>
              <a:ext cx="978727" cy="265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altLang="zh-CN" sz="2000" dirty="0">
                  <a:solidFill>
                    <a:schemeClr val="tx1">
                      <a:lumMod val="85000"/>
                      <a:lumOff val="15000"/>
                    </a:schemeClr>
                  </a:solidFill>
                  <a:latin typeface="Arial Narrow" charset="0"/>
                  <a:ea typeface="宋体" charset="0"/>
                  <a:cs typeface="Arial Narrow" charset="0"/>
                  <a:sym typeface="Arial Narrow" charset="0"/>
                </a:rPr>
                <a:t>terima kasih</a:t>
              </a:r>
            </a:p>
          </p:txBody>
        </p:sp>
        <p:sp>
          <p:nvSpPr>
            <p:cNvPr id="6" name="Rectangle 6"/>
            <p:cNvSpPr>
              <a:spLocks/>
            </p:cNvSpPr>
            <p:nvPr userDrawn="1"/>
          </p:nvSpPr>
          <p:spPr bwMode="auto">
            <a:xfrm>
              <a:off x="3491880" y="1283088"/>
              <a:ext cx="898392" cy="539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4000" dirty="0">
                  <a:solidFill>
                    <a:schemeClr val="tx1">
                      <a:lumMod val="85000"/>
                      <a:lumOff val="15000"/>
                    </a:schemeClr>
                  </a:solidFill>
                  <a:latin typeface="Arial" charset="0"/>
                  <a:sym typeface="Arial" charset="0"/>
                </a:rPr>
                <a:t>感謝</a:t>
              </a:r>
            </a:p>
          </p:txBody>
        </p:sp>
        <p:sp>
          <p:nvSpPr>
            <p:cNvPr id="7" name="Rectangle 7"/>
            <p:cNvSpPr>
              <a:spLocks/>
            </p:cNvSpPr>
            <p:nvPr userDrawn="1"/>
          </p:nvSpPr>
          <p:spPr bwMode="auto">
            <a:xfrm>
              <a:off x="5199183" y="2099618"/>
              <a:ext cx="1225080"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5400" dirty="0">
                  <a:solidFill>
                    <a:schemeClr val="tx1">
                      <a:lumMod val="85000"/>
                      <a:lumOff val="15000"/>
                    </a:schemeClr>
                  </a:solidFill>
                  <a:latin typeface="微软雅黑" pitchFamily="34" charset="-122"/>
                  <a:ea typeface="微软雅黑" pitchFamily="34" charset="-122"/>
                  <a:cs typeface="Microsoft YaHei Bold" charset="0"/>
                  <a:sym typeface="Microsoft YaHei Bold" charset="0"/>
                </a:rPr>
                <a:t>谢谢</a:t>
              </a:r>
            </a:p>
          </p:txBody>
        </p:sp>
        <p:sp>
          <p:nvSpPr>
            <p:cNvPr id="8" name="Rectangle 8"/>
            <p:cNvSpPr>
              <a:spLocks/>
            </p:cNvSpPr>
            <p:nvPr userDrawn="1"/>
          </p:nvSpPr>
          <p:spPr bwMode="auto">
            <a:xfrm>
              <a:off x="5404367" y="1336687"/>
              <a:ext cx="1020900" cy="245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1800" dirty="0">
                  <a:solidFill>
                    <a:schemeClr val="tx1">
                      <a:lumMod val="85000"/>
                      <a:lumOff val="15000"/>
                    </a:schemeClr>
                  </a:solidFill>
                  <a:latin typeface="Arial" charset="0"/>
                  <a:sym typeface="Arial" charset="0"/>
                </a:rPr>
                <a:t>ありがとう</a:t>
              </a:r>
            </a:p>
          </p:txBody>
        </p:sp>
        <p:sp>
          <p:nvSpPr>
            <p:cNvPr id="9" name="Rectangle 9"/>
            <p:cNvSpPr>
              <a:spLocks/>
            </p:cNvSpPr>
            <p:nvPr userDrawn="1"/>
          </p:nvSpPr>
          <p:spPr bwMode="auto">
            <a:xfrm>
              <a:off x="3491887" y="1869803"/>
              <a:ext cx="596650" cy="318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altLang="zh-CN" sz="2400" dirty="0">
                  <a:solidFill>
                    <a:schemeClr val="tx1">
                      <a:lumMod val="85000"/>
                      <a:lumOff val="15000"/>
                    </a:schemeClr>
                  </a:solidFill>
                  <a:latin typeface="Arial" charset="0"/>
                  <a:ea typeface="宋体" charset="0"/>
                  <a:cs typeface="Thonburi" charset="0"/>
                  <a:sym typeface="Arial" charset="0"/>
                </a:rPr>
                <a:t>ขอบคุณ</a:t>
              </a:r>
            </a:p>
          </p:txBody>
        </p:sp>
      </p:grpSp>
      <p:sp>
        <p:nvSpPr>
          <p:cNvPr id="11" name="Rectangle 37"/>
          <p:cNvSpPr>
            <a:spLocks/>
          </p:cNvSpPr>
          <p:nvPr userDrawn="1"/>
        </p:nvSpPr>
        <p:spPr bwMode="auto">
          <a:xfrm>
            <a:off x="472484" y="4767758"/>
            <a:ext cx="287538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lumMod val="50000"/>
                  </a:schemeClr>
                </a:solidFill>
                <a:latin typeface="微软雅黑" pitchFamily="34" charset="-122"/>
                <a:ea typeface="微软雅黑" pitchFamily="34" charset="-122"/>
                <a:cs typeface="微软雅黑"/>
                <a:sym typeface="Helvetica Neue" charset="0"/>
              </a:rPr>
              <a:t>©</a:t>
            </a:r>
            <a:r>
              <a:rPr lang="en-US" altLang="zh-CN" sz="700" b="0" i="0" spc="0" baseline="0" dirty="0" smtClean="0">
                <a:solidFill>
                  <a:schemeClr val="bg1">
                    <a:lumMod val="50000"/>
                  </a:schemeClr>
                </a:solidFill>
                <a:latin typeface="微软雅黑" pitchFamily="34" charset="-122"/>
                <a:ea typeface="微软雅黑" pitchFamily="34" charset="-122"/>
                <a:cs typeface="微软雅黑"/>
                <a:sym typeface="Helvetica Neue" charset="0"/>
              </a:rPr>
              <a:t>1993-2016</a:t>
            </a:r>
            <a:r>
              <a:rPr lang="zh-CN" altLang="en-US" sz="700" b="0" i="0" spc="0" baseline="0" dirty="0" smtClean="0">
                <a:solidFill>
                  <a:schemeClr val="bg1">
                    <a:lumMod val="50000"/>
                  </a:schemeClr>
                </a:solidFill>
                <a:latin typeface="微软雅黑" pitchFamily="34" charset="-122"/>
                <a:ea typeface="微软雅黑" pitchFamily="34" charset="-122"/>
                <a:cs typeface="微软雅黑"/>
                <a:sym typeface="Microsoft YaHei Bold" charset="0"/>
              </a:rPr>
              <a:t>金蝶软件（中国</a:t>
            </a:r>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a:t>
            </a:r>
            <a:r>
              <a:rPr lang="zh-CN" altLang="en-US" sz="700" b="0" i="0" spc="0" baseline="0" dirty="0" smtClean="0">
                <a:solidFill>
                  <a:schemeClr val="bg1">
                    <a:lumMod val="50000"/>
                  </a:schemeClr>
                </a:solidFill>
                <a:latin typeface="微软雅黑" pitchFamily="34" charset="-122"/>
                <a:ea typeface="微软雅黑" pitchFamily="34" charset="-122"/>
                <a:cs typeface="微软雅黑"/>
                <a:sym typeface="Microsoft YaHei Bold" charset="0"/>
              </a:rPr>
              <a:t>有</a:t>
            </a:r>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限公司</a:t>
            </a:r>
          </a:p>
        </p:txBody>
      </p:sp>
      <p:sp>
        <p:nvSpPr>
          <p:cNvPr id="17" name="Text Box 2"/>
          <p:cNvSpPr txBox="1">
            <a:spLocks noChangeArrowheads="1"/>
          </p:cNvSpPr>
          <p:nvPr userDrawn="1"/>
        </p:nvSpPr>
        <p:spPr bwMode="auto">
          <a:xfrm>
            <a:off x="6693991" y="4817271"/>
            <a:ext cx="1622425"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zh-CN" altLang="en-US" sz="700" dirty="0">
                <a:solidFill>
                  <a:schemeClr val="bg1">
                    <a:lumMod val="50000"/>
                  </a:schemeClr>
                </a:solidFill>
                <a:latin typeface="微软雅黑" pitchFamily="34" charset="-122"/>
                <a:ea typeface="微软雅黑" pitchFamily="34" charset="-122"/>
              </a:rPr>
              <a:t>④内部公开 请勿外传</a:t>
            </a:r>
          </a:p>
        </p:txBody>
      </p:sp>
      <p:pic>
        <p:nvPicPr>
          <p:cNvPr id="15" name="Picture 2" descr="C:\Users\Administrator\Desktop\金蝶顾问学院.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6588224" y="339502"/>
            <a:ext cx="1862113" cy="4252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498633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封面">
    <p:spTree>
      <p:nvGrpSpPr>
        <p:cNvPr id="1" name=""/>
        <p:cNvGrpSpPr/>
        <p:nvPr/>
      </p:nvGrpSpPr>
      <p:grpSpPr>
        <a:xfrm>
          <a:off x="0" y="0"/>
          <a:ext cx="0" cy="0"/>
          <a:chOff x="0" y="0"/>
          <a:chExt cx="0" cy="0"/>
        </a:xfrm>
      </p:grpSpPr>
      <p:pic>
        <p:nvPicPr>
          <p:cNvPr id="4" name="Picture 2" descr="C:\Users\Administrator\Desktop\ppt背景-01.jpg"/>
          <p:cNvPicPr>
            <a:picLocks noChangeAspect="1" noChangeArrowheads="1"/>
          </p:cNvPicPr>
          <p:nvPr userDrawn="1"/>
        </p:nvPicPr>
        <p:blipFill>
          <a:blip r:embed="rId2" cstate="screen">
            <a:extLst>
              <a:ext uri="{28A0092B-C50C-407E-A947-70E740481C1C}">
                <a14:useLocalDpi xmlns:a14="http://schemas.microsoft.com/office/drawing/2010/main" xmlns=""/>
              </a:ext>
            </a:extLst>
          </a:blip>
          <a:srcRect/>
          <a:stretch>
            <a:fillRect/>
          </a:stretch>
        </p:blipFill>
        <p:spPr bwMode="auto">
          <a:xfrm>
            <a:off x="0" y="-20638"/>
            <a:ext cx="9144000" cy="5178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37"/>
          <p:cNvSpPr>
            <a:spLocks/>
          </p:cNvSpPr>
          <p:nvPr userDrawn="1"/>
        </p:nvSpPr>
        <p:spPr bwMode="auto">
          <a:xfrm>
            <a:off x="473075" y="4767263"/>
            <a:ext cx="28749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pic>
        <p:nvPicPr>
          <p:cNvPr id="6" name="图片 5" descr="kingdee 金蝶 logo-01.png"/>
          <p:cNvPicPr>
            <a:picLocks noChangeAspect="1"/>
          </p:cNvPicPr>
          <p:nvPr userDrawn="1"/>
        </p:nvPicPr>
        <p:blipFill>
          <a:blip r:embed="rId3" cstate="screen">
            <a:extLst>
              <a:ext uri="{28A0092B-C50C-407E-A947-70E740481C1C}">
                <a14:useLocalDpi xmlns:a14="http://schemas.microsoft.com/office/drawing/2010/main" xmlns=""/>
              </a:ext>
            </a:extLst>
          </a:blip>
          <a:srcRect/>
          <a:stretch>
            <a:fillRect/>
          </a:stretch>
        </p:blipFill>
        <p:spPr bwMode="auto">
          <a:xfrm>
            <a:off x="7059613" y="-20638"/>
            <a:ext cx="2265362" cy="720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2" name="标题 1"/>
          <p:cNvSpPr>
            <a:spLocks noGrp="1"/>
          </p:cNvSpPr>
          <p:nvPr>
            <p:ph type="ctrTitle"/>
          </p:nvPr>
        </p:nvSpPr>
        <p:spPr>
          <a:xfrm>
            <a:off x="1835696" y="1123658"/>
            <a:ext cx="6624736" cy="857514"/>
          </a:xfrm>
          <a:prstGeom prst="rect">
            <a:avLst/>
          </a:prstGeom>
        </p:spPr>
        <p:txBody>
          <a:bodyPr anchor="ctr">
            <a:normAutofit/>
          </a:bodyPr>
          <a:lstStyle>
            <a:lvl1pPr algn="r">
              <a:defRPr lang="zh-CN" altLang="en-US" sz="3200" b="1" i="0" kern="1200" dirty="0">
                <a:solidFill>
                  <a:schemeClr val="tx1">
                    <a:lumMod val="85000"/>
                    <a:lumOff val="15000"/>
                  </a:schemeClr>
                </a:solidFill>
                <a:latin typeface="Arial Black" pitchFamily="34" charset="0"/>
                <a:ea typeface="微软雅黑" pitchFamily="34" charset="-122"/>
                <a:cs typeface="微软雅黑"/>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4873411" y="2125188"/>
            <a:ext cx="3587021" cy="1022626"/>
          </a:xfrm>
          <a:prstGeom prst="rect">
            <a:avLst/>
          </a:prstGeom>
        </p:spPr>
        <p:txBody>
          <a:bodyPr>
            <a:normAutofit/>
          </a:bodyPr>
          <a:lstStyle>
            <a:lvl1pPr marL="342900" indent="-342900" algn="r" rtl="0" eaLnBrk="0" fontAlgn="base" hangingPunct="0">
              <a:spcBef>
                <a:spcPct val="20000"/>
              </a:spcBef>
              <a:spcAft>
                <a:spcPct val="0"/>
              </a:spcAft>
              <a:buClr>
                <a:srgbClr val="003399"/>
              </a:buClr>
              <a:buSzPct val="80000"/>
              <a:buFont typeface="Wingdings" pitchFamily="2" charset="2"/>
              <a:buNone/>
              <a:defRPr lang="zh-CN" altLang="en-US" sz="1200" b="1" kern="1200" dirty="0">
                <a:solidFill>
                  <a:schemeClr val="tx1">
                    <a:lumMod val="85000"/>
                    <a:lumOff val="15000"/>
                  </a:schemeClr>
                </a:solidFill>
                <a:latin typeface="黑体" pitchFamily="2"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extLst>
      <p:ext uri="{BB962C8B-B14F-4D97-AF65-F5344CB8AC3E}">
        <p14:creationId xmlns:p14="http://schemas.microsoft.com/office/powerpoint/2010/main" xmlns="" val="133482880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页脚占位符 25"/>
          <p:cNvSpPr>
            <a:spLocks noGrp="1"/>
          </p:cNvSpPr>
          <p:nvPr>
            <p:ph type="ftr" sz="quarter" idx="10"/>
          </p:nvPr>
        </p:nvSpPr>
        <p:spPr/>
        <p:txBody>
          <a:bodyPr/>
          <a:lstStyle>
            <a:lvl1pPr>
              <a:defRPr/>
            </a:lvl1pPr>
          </a:lstStyle>
          <a:p>
            <a:pPr>
              <a:defRPr/>
            </a:pPr>
            <a:r>
              <a:rPr lang="en-US" altLang="zh-CN"/>
              <a:t>P</a:t>
            </a:r>
            <a:fld id="{03863603-919C-489F-B780-52F98CDC009D}" type="slidenum">
              <a:rPr lang="en-US" altLang="zh-CN"/>
              <a:pPr>
                <a:defRPr/>
              </a:pPr>
              <a:t>‹#›</a:t>
            </a:fld>
            <a:endParaRPr lang="zh-CN" altLang="en-US"/>
          </a:p>
        </p:txBody>
      </p:sp>
    </p:spTree>
    <p:extLst>
      <p:ext uri="{BB962C8B-B14F-4D97-AF65-F5344CB8AC3E}">
        <p14:creationId xmlns:p14="http://schemas.microsoft.com/office/powerpoint/2010/main" xmlns="" val="4083140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descr="卷页.png"/>
          <p:cNvPicPr>
            <a:picLocks noChangeAspect="1"/>
          </p:cNvPicPr>
          <p:nvPr userDrawn="1"/>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descr="0310金蝶品牌下属logo-00.png"/>
          <p:cNvPicPr>
            <a:picLocks noChangeAspect="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4"/>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0"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8" name="页脚占位符 2"/>
          <p:cNvSpPr>
            <a:spLocks noGrp="1"/>
          </p:cNvSpPr>
          <p:nvPr>
            <p:ph type="ftr" sz="quarter" idx="10"/>
          </p:nvPr>
        </p:nvSpPr>
        <p:spPr/>
        <p:txBody>
          <a:bodyPr/>
          <a:lstStyle>
            <a:lvl1pPr>
              <a:defRPr smtClean="0"/>
            </a:lvl1pPr>
          </a:lstStyle>
          <a:p>
            <a:pPr>
              <a:defRPr/>
            </a:pPr>
            <a:r>
              <a:rPr lang="en-US" altLang="zh-CN"/>
              <a:t>P</a:t>
            </a:r>
            <a:fld id="{CCB9019C-EE14-484E-A749-6B927C2AC5D7}" type="slidenum">
              <a:rPr lang="en-US" altLang="zh-CN"/>
              <a:pPr>
                <a:defRPr/>
              </a:pPr>
              <a:t>‹#›</a:t>
            </a:fld>
            <a:endParaRPr lang="zh-CN" altLang="en-US"/>
          </a:p>
        </p:txBody>
      </p:sp>
    </p:spTree>
    <p:extLst>
      <p:ext uri="{BB962C8B-B14F-4D97-AF65-F5344CB8AC3E}">
        <p14:creationId xmlns:p14="http://schemas.microsoft.com/office/powerpoint/2010/main" xmlns="" val="3973772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白)">
    <p:spTree>
      <p:nvGrpSpPr>
        <p:cNvPr id="1" name=""/>
        <p:cNvGrpSpPr/>
        <p:nvPr/>
      </p:nvGrpSpPr>
      <p:grpSpPr>
        <a:xfrm>
          <a:off x="0" y="0"/>
          <a:ext cx="0" cy="0"/>
          <a:chOff x="0" y="0"/>
          <a:chExt cx="0" cy="0"/>
        </a:xfrm>
      </p:grpSpPr>
      <p:sp>
        <p:nvSpPr>
          <p:cNvPr id="4"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pic>
        <p:nvPicPr>
          <p:cNvPr id="5" name="图片 4" descr="0310金蝶品牌下属logo-00.png"/>
          <p:cNvPicPr>
            <a:picLocks noChangeAspect="1"/>
          </p:cNvPicPr>
          <p:nvPr userDrawn="1"/>
        </p:nvPicPr>
        <p:blipFill>
          <a:blip r:embed="rId2"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3"/>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6" name="页脚占位符 2"/>
          <p:cNvSpPr>
            <a:spLocks noGrp="1"/>
          </p:cNvSpPr>
          <p:nvPr>
            <p:ph type="ftr" sz="quarter" idx="10"/>
          </p:nvPr>
        </p:nvSpPr>
        <p:spPr/>
        <p:txBody>
          <a:bodyPr/>
          <a:lstStyle>
            <a:lvl1pPr>
              <a:defRPr smtClean="0"/>
            </a:lvl1pPr>
          </a:lstStyle>
          <a:p>
            <a:pPr>
              <a:defRPr/>
            </a:pPr>
            <a:r>
              <a:rPr lang="en-US" altLang="zh-CN"/>
              <a:t>P</a:t>
            </a:r>
            <a:fld id="{EB2D96E6-1979-421B-B93F-9F21F6952825}" type="slidenum">
              <a:rPr lang="en-US" altLang="zh-CN"/>
              <a:pPr>
                <a:defRPr/>
              </a:pPr>
              <a:t>‹#›</a:t>
            </a:fld>
            <a:endParaRPr lang="zh-CN" altLang="en-US"/>
          </a:p>
        </p:txBody>
      </p:sp>
    </p:spTree>
    <p:extLst>
      <p:ext uri="{BB962C8B-B14F-4D97-AF65-F5344CB8AC3E}">
        <p14:creationId xmlns:p14="http://schemas.microsoft.com/office/powerpoint/2010/main" xmlns="" val="28352868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图片（白）">
    <p:spTree>
      <p:nvGrpSpPr>
        <p:cNvPr id="1" name=""/>
        <p:cNvGrpSpPr/>
        <p:nvPr/>
      </p:nvGrpSpPr>
      <p:grpSpPr>
        <a:xfrm>
          <a:off x="0" y="0"/>
          <a:ext cx="0" cy="0"/>
          <a:chOff x="0" y="0"/>
          <a:chExt cx="0" cy="0"/>
        </a:xfrm>
      </p:grpSpPr>
      <p:pic>
        <p:nvPicPr>
          <p:cNvPr id="5" name="图片 4" descr="卷页.png"/>
          <p:cNvPicPr>
            <a:picLocks noChangeAspect="1"/>
          </p:cNvPicPr>
          <p:nvPr userDrawn="1"/>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4" descr="0310金蝶品牌下属logo-00.png"/>
          <p:cNvPicPr>
            <a:picLocks noChangeAspect="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8" name="图片占位符 2"/>
          <p:cNvSpPr>
            <a:spLocks noGrp="1"/>
          </p:cNvSpPr>
          <p:nvPr>
            <p:ph type="pic" idx="1"/>
          </p:nvPr>
        </p:nvSpPr>
        <p:spPr>
          <a:xfrm>
            <a:off x="1792288" y="771550"/>
            <a:ext cx="5486400" cy="3168352"/>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9" name="文本占位符 3"/>
          <p:cNvSpPr>
            <a:spLocks noGrp="1"/>
          </p:cNvSpPr>
          <p:nvPr>
            <p:ph type="body" sz="half" idx="2"/>
          </p:nvPr>
        </p:nvSpPr>
        <p:spPr>
          <a:xfrm>
            <a:off x="1792288" y="4025900"/>
            <a:ext cx="5486400" cy="603250"/>
          </a:xfrm>
          <a:prstGeom prst="rect">
            <a:avLst/>
          </a:prstGeom>
        </p:spPr>
        <p:txBody>
          <a:bodyPr/>
          <a:lstStyle>
            <a:lvl1pPr marL="0" indent="0" algn="ctr">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3"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p:txBody>
          <a:bodyPr/>
          <a:lstStyle>
            <a:lvl1pPr>
              <a:defRPr smtClean="0"/>
            </a:lvl1pPr>
          </a:lstStyle>
          <a:p>
            <a:pPr>
              <a:defRPr/>
            </a:pPr>
            <a:r>
              <a:rPr lang="en-US" altLang="zh-CN"/>
              <a:t>P</a:t>
            </a:r>
            <a:fld id="{0416AF7A-2A3B-4C99-B465-FAD5F11703D4}" type="slidenum">
              <a:rPr lang="en-US" altLang="zh-CN"/>
              <a:pPr>
                <a:defRPr/>
              </a:pPr>
              <a:t>‹#›</a:t>
            </a:fld>
            <a:endParaRPr lang="zh-CN" altLang="en-US"/>
          </a:p>
        </p:txBody>
      </p:sp>
    </p:spTree>
    <p:extLst>
      <p:ext uri="{BB962C8B-B14F-4D97-AF65-F5344CB8AC3E}">
        <p14:creationId xmlns:p14="http://schemas.microsoft.com/office/powerpoint/2010/main" xmlns="" val="45649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和文字（白）">
    <p:spTree>
      <p:nvGrpSpPr>
        <p:cNvPr id="1" name=""/>
        <p:cNvGrpSpPr/>
        <p:nvPr/>
      </p:nvGrpSpPr>
      <p:grpSpPr>
        <a:xfrm>
          <a:off x="0" y="0"/>
          <a:ext cx="0" cy="0"/>
          <a:chOff x="0" y="0"/>
          <a:chExt cx="0" cy="0"/>
        </a:xfrm>
      </p:grpSpPr>
      <p:pic>
        <p:nvPicPr>
          <p:cNvPr id="5" name="图片 4" descr="卷页.png"/>
          <p:cNvPicPr>
            <a:picLocks noChangeAspect="1"/>
          </p:cNvPicPr>
          <p:nvPr userDrawn="1"/>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4" descr="0310金蝶品牌下属logo-00.png"/>
          <p:cNvPicPr>
            <a:picLocks noChangeAspect="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图片占位符 2"/>
          <p:cNvSpPr>
            <a:spLocks noGrp="1"/>
          </p:cNvSpPr>
          <p:nvPr>
            <p:ph type="pic" idx="1"/>
          </p:nvPr>
        </p:nvSpPr>
        <p:spPr>
          <a:xfrm>
            <a:off x="755976" y="915966"/>
            <a:ext cx="3600000" cy="3600000"/>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8" name="文本占位符 3"/>
          <p:cNvSpPr>
            <a:spLocks noGrp="1"/>
          </p:cNvSpPr>
          <p:nvPr>
            <p:ph type="body" sz="half" idx="2"/>
          </p:nvPr>
        </p:nvSpPr>
        <p:spPr>
          <a:xfrm>
            <a:off x="4500392" y="915566"/>
            <a:ext cx="3600000" cy="3600400"/>
          </a:xfrm>
          <a:prstGeom prst="rect">
            <a:avLst/>
          </a:prstGeom>
        </p:spPr>
        <p:txBody>
          <a:bodyPr/>
          <a:lstStyle>
            <a:lvl1pPr marL="0" indent="0" algn="l">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5"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p:txBody>
          <a:bodyPr/>
          <a:lstStyle>
            <a:lvl1pPr>
              <a:defRPr smtClean="0"/>
            </a:lvl1pPr>
          </a:lstStyle>
          <a:p>
            <a:pPr>
              <a:defRPr/>
            </a:pPr>
            <a:r>
              <a:rPr lang="en-US" altLang="zh-CN"/>
              <a:t>P</a:t>
            </a:r>
            <a:fld id="{8701FA9E-0CFB-421D-944E-5E064DE94686}" type="slidenum">
              <a:rPr lang="en-US" altLang="zh-CN"/>
              <a:pPr>
                <a:defRPr/>
              </a:pPr>
              <a:t>‹#›</a:t>
            </a:fld>
            <a:endParaRPr lang="zh-CN" altLang="en-US"/>
          </a:p>
        </p:txBody>
      </p:sp>
    </p:spTree>
    <p:extLst>
      <p:ext uri="{BB962C8B-B14F-4D97-AF65-F5344CB8AC3E}">
        <p14:creationId xmlns:p14="http://schemas.microsoft.com/office/powerpoint/2010/main" xmlns="" val="1413263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Picture 2" descr="C:\Users\Administrator\Desktop\ppt背景-01.jpg"/>
          <p:cNvPicPr>
            <a:picLocks noChangeAspect="1" noChangeArrowheads="1"/>
          </p:cNvPicPr>
          <p:nvPr userDrawn="1"/>
        </p:nvPicPr>
        <p:blipFill>
          <a:blip r:embed="rId2" cstate="screen">
            <a:extLst>
              <a:ext uri="{28A0092B-C50C-407E-A947-70E740481C1C}">
                <a14:useLocalDpi xmlns:a14="http://schemas.microsoft.com/office/drawing/2010/main" xmlns=""/>
              </a:ext>
            </a:extLst>
          </a:blip>
          <a:srcRect/>
          <a:stretch>
            <a:fillRect/>
          </a:stretch>
        </p:blipFill>
        <p:spPr bwMode="auto">
          <a:xfrm>
            <a:off x="0" y="-20638"/>
            <a:ext cx="9144000" cy="5178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12"/>
          <p:cNvGrpSpPr>
            <a:grpSpLocks/>
          </p:cNvGrpSpPr>
          <p:nvPr userDrawn="1"/>
        </p:nvGrpSpPr>
        <p:grpSpPr bwMode="auto">
          <a:xfrm>
            <a:off x="4471988" y="1346200"/>
            <a:ext cx="3397250" cy="1797050"/>
            <a:chOff x="3491880" y="1283088"/>
            <a:chExt cx="2933387" cy="1551579"/>
          </a:xfrm>
        </p:grpSpPr>
        <p:sp>
          <p:nvSpPr>
            <p:cNvPr id="4" name="Rectangle 4"/>
            <p:cNvSpPr>
              <a:spLocks/>
            </p:cNvSpPr>
            <p:nvPr userDrawn="1"/>
          </p:nvSpPr>
          <p:spPr bwMode="auto">
            <a:xfrm>
              <a:off x="4521566" y="1438354"/>
              <a:ext cx="1803166"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tLang="zh-CN" sz="5400">
                  <a:solidFill>
                    <a:srgbClr val="262626"/>
                  </a:solidFill>
                  <a:latin typeface="Goudy Old Style" pitchFamily="18" charset="0"/>
                  <a:ea typeface="宋体" pitchFamily="2" charset="-122"/>
                  <a:sym typeface="Helvetica Neue UltraLight" pitchFamily="2" charset="0"/>
                </a:rPr>
                <a:t>Thanks</a:t>
              </a:r>
            </a:p>
          </p:txBody>
        </p:sp>
        <p:sp>
          <p:nvSpPr>
            <p:cNvPr id="5" name="Rectangle 5"/>
            <p:cNvSpPr>
              <a:spLocks/>
            </p:cNvSpPr>
            <p:nvPr userDrawn="1"/>
          </p:nvSpPr>
          <p:spPr bwMode="auto">
            <a:xfrm>
              <a:off x="4050688" y="2195749"/>
              <a:ext cx="978727" cy="265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tLang="zh-CN">
                  <a:solidFill>
                    <a:srgbClr val="262626"/>
                  </a:solidFill>
                  <a:latin typeface="Arial Narrow" pitchFamily="34" charset="0"/>
                  <a:ea typeface="宋体" pitchFamily="2" charset="-122"/>
                  <a:sym typeface="Arial Narrow" pitchFamily="34" charset="0"/>
                </a:rPr>
                <a:t>terima kasih</a:t>
              </a:r>
            </a:p>
          </p:txBody>
        </p:sp>
        <p:sp>
          <p:nvSpPr>
            <p:cNvPr id="6" name="Rectangle 6"/>
            <p:cNvSpPr>
              <a:spLocks/>
            </p:cNvSpPr>
            <p:nvPr userDrawn="1"/>
          </p:nvSpPr>
          <p:spPr bwMode="auto">
            <a:xfrm>
              <a:off x="3491880" y="1283088"/>
              <a:ext cx="898392" cy="539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zh-CN" altLang="en-US" sz="4000">
                  <a:solidFill>
                    <a:srgbClr val="262626"/>
                  </a:solidFill>
                  <a:latin typeface="Arial" pitchFamily="34" charset="0"/>
                  <a:ea typeface="宋体" pitchFamily="2" charset="-122"/>
                  <a:sym typeface="Arial" pitchFamily="34" charset="0"/>
                </a:rPr>
                <a:t>感謝</a:t>
              </a:r>
            </a:p>
          </p:txBody>
        </p:sp>
        <p:sp>
          <p:nvSpPr>
            <p:cNvPr id="7" name="Rectangle 7"/>
            <p:cNvSpPr>
              <a:spLocks/>
            </p:cNvSpPr>
            <p:nvPr userDrawn="1"/>
          </p:nvSpPr>
          <p:spPr bwMode="auto">
            <a:xfrm>
              <a:off x="5199183" y="2099618"/>
              <a:ext cx="1225080"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zh-CN" altLang="en-US" sz="5400">
                  <a:solidFill>
                    <a:srgbClr val="262626"/>
                  </a:solidFill>
                  <a:latin typeface="微软雅黑" pitchFamily="34" charset="-122"/>
                  <a:ea typeface="微软雅黑" pitchFamily="34" charset="-122"/>
                  <a:sym typeface="Microsoft YaHei Bold" charset="-122"/>
                </a:rPr>
                <a:t>谢谢</a:t>
              </a:r>
            </a:p>
          </p:txBody>
        </p:sp>
        <p:sp>
          <p:nvSpPr>
            <p:cNvPr id="8" name="Rectangle 8"/>
            <p:cNvSpPr>
              <a:spLocks/>
            </p:cNvSpPr>
            <p:nvPr userDrawn="1"/>
          </p:nvSpPr>
          <p:spPr bwMode="auto">
            <a:xfrm>
              <a:off x="5404367" y="1336687"/>
              <a:ext cx="1020900" cy="245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zh-CN" altLang="en-US" sz="1800">
                  <a:solidFill>
                    <a:srgbClr val="262626"/>
                  </a:solidFill>
                  <a:latin typeface="Arial" pitchFamily="34" charset="0"/>
                  <a:ea typeface="宋体" pitchFamily="2" charset="-122"/>
                  <a:sym typeface="Arial" pitchFamily="34" charset="0"/>
                </a:rPr>
                <a:t>ありがとう</a:t>
              </a:r>
            </a:p>
          </p:txBody>
        </p:sp>
        <p:sp>
          <p:nvSpPr>
            <p:cNvPr id="9" name="Rectangle 9"/>
            <p:cNvSpPr>
              <a:spLocks/>
            </p:cNvSpPr>
            <p:nvPr userDrawn="1"/>
          </p:nvSpPr>
          <p:spPr bwMode="auto">
            <a:xfrm>
              <a:off x="3491887" y="1869803"/>
              <a:ext cx="596650" cy="318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tLang="zh-CN" sz="2400">
                  <a:solidFill>
                    <a:srgbClr val="262626"/>
                  </a:solidFill>
                  <a:latin typeface="Arial" pitchFamily="34" charset="0"/>
                  <a:ea typeface="宋体" pitchFamily="2" charset="-122"/>
                  <a:sym typeface="Arial" pitchFamily="34" charset="0"/>
                </a:rPr>
                <a:t>ขอบคุณ</a:t>
              </a:r>
            </a:p>
          </p:txBody>
        </p:sp>
      </p:grpSp>
      <p:pic>
        <p:nvPicPr>
          <p:cNvPr id="11" name="图片 12" descr="kingdee 金蝶 logo-01.png"/>
          <p:cNvPicPr>
            <a:picLocks noChangeAspect="1"/>
          </p:cNvPicPr>
          <p:nvPr userDrawn="1"/>
        </p:nvPicPr>
        <p:blipFill>
          <a:blip r:embed="rId3" cstate="screen">
            <a:extLst>
              <a:ext uri="{28A0092B-C50C-407E-A947-70E740481C1C}">
                <a14:useLocalDpi xmlns:a14="http://schemas.microsoft.com/office/drawing/2010/main" xmlns=""/>
              </a:ext>
            </a:extLst>
          </a:blip>
          <a:srcRect/>
          <a:stretch>
            <a:fillRect/>
          </a:stretch>
        </p:blipFill>
        <p:spPr bwMode="auto">
          <a:xfrm>
            <a:off x="7059613" y="-20638"/>
            <a:ext cx="2265362" cy="720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Box 2"/>
          <p:cNvSpPr txBox="1">
            <a:spLocks noChangeArrowheads="1"/>
          </p:cNvSpPr>
          <p:nvPr userDrawn="1"/>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14" name="Rectangle 37"/>
          <p:cNvSpPr>
            <a:spLocks/>
          </p:cNvSpPr>
          <p:nvPr userDrawn="1"/>
        </p:nvSpPr>
        <p:spPr bwMode="auto">
          <a:xfrm>
            <a:off x="473075" y="4767263"/>
            <a:ext cx="28749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spTree>
    <p:extLst>
      <p:ext uri="{BB962C8B-B14F-4D97-AF65-F5344CB8AC3E}">
        <p14:creationId xmlns:p14="http://schemas.microsoft.com/office/powerpoint/2010/main" xmlns="" val="368788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页脚占位符 25"/>
          <p:cNvSpPr>
            <a:spLocks noGrp="1"/>
          </p:cNvSpPr>
          <p:nvPr>
            <p:ph type="ftr" sz="quarter" idx="10"/>
          </p:nvPr>
        </p:nvSpPr>
        <p:spPr/>
        <p:txBody>
          <a:bodyPr/>
          <a:lstStyle>
            <a:lvl1pPr>
              <a:defRPr/>
            </a:lvl1pPr>
          </a:lstStyle>
          <a:p>
            <a:pPr>
              <a:defRPr/>
            </a:pPr>
            <a:r>
              <a:rPr lang="en-US" altLang="zh-CN" smtClean="0"/>
              <a:t>P</a:t>
            </a:r>
            <a:fld id="{03863603-919C-489F-B780-52F98CDC009D}" type="slidenum">
              <a:rPr lang="en-US" altLang="zh-CN" smtClean="0"/>
              <a:pPr>
                <a:defRPr/>
              </a:pPr>
              <a:t>‹#›</a:t>
            </a:fld>
            <a:endParaRPr lang="zh-CN" altLang="en-US"/>
          </a:p>
        </p:txBody>
      </p:sp>
    </p:spTree>
    <p:extLst>
      <p:ext uri="{BB962C8B-B14F-4D97-AF65-F5344CB8AC3E}">
        <p14:creationId xmlns:p14="http://schemas.microsoft.com/office/powerpoint/2010/main" xmlns="" val="173130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4" name="图片 3" descr="卷页.png"/>
          <p:cNvPicPr>
            <a:picLocks noChangeAspect="1"/>
          </p:cNvPicPr>
          <p:nvPr/>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descr="0310金蝶品牌下属logo-00.png"/>
          <p:cNvPicPr>
            <a:picLocks noChangeAspect="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4"/>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0"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8" name="页脚占位符 2"/>
          <p:cNvSpPr>
            <a:spLocks noGrp="1"/>
          </p:cNvSpPr>
          <p:nvPr>
            <p:ph type="ftr" sz="quarter" idx="10"/>
          </p:nvPr>
        </p:nvSpPr>
        <p:spPr/>
        <p:txBody>
          <a:bodyPr/>
          <a:lstStyle>
            <a:lvl1pPr>
              <a:defRPr smtClean="0"/>
            </a:lvl1pPr>
          </a:lstStyle>
          <a:p>
            <a:pPr>
              <a:defRPr/>
            </a:pPr>
            <a:r>
              <a:rPr lang="en-US" altLang="zh-CN" smtClean="0"/>
              <a:t>P</a:t>
            </a:r>
            <a:fld id="{CCB9019C-EE14-484E-A749-6B927C2AC5D7}" type="slidenum">
              <a:rPr lang="en-US" altLang="zh-CN" smtClean="0"/>
              <a:pPr>
                <a:defRPr/>
              </a:pPr>
              <a:t>‹#›</a:t>
            </a:fld>
            <a:endParaRPr lang="zh-CN" altLang="en-US"/>
          </a:p>
        </p:txBody>
      </p:sp>
    </p:spTree>
    <p:extLst>
      <p:ext uri="{BB962C8B-B14F-4D97-AF65-F5344CB8AC3E}">
        <p14:creationId xmlns:p14="http://schemas.microsoft.com/office/powerpoint/2010/main" xmlns="" val="364795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内容(白)">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pic>
        <p:nvPicPr>
          <p:cNvPr id="5" name="图片 4" descr="0310金蝶品牌下属logo-00.png"/>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内容占位符 2"/>
          <p:cNvSpPr>
            <a:spLocks noGrp="1"/>
          </p:cNvSpPr>
          <p:nvPr>
            <p:ph idx="1"/>
          </p:nvPr>
        </p:nvSpPr>
        <p:spPr>
          <a:xfrm>
            <a:off x="323528" y="741974"/>
            <a:ext cx="8424936" cy="3852651"/>
          </a:xfrm>
          <a:prstGeom prst="rect">
            <a:avLst/>
          </a:prstGeom>
        </p:spPr>
        <p:txBody>
          <a:bodyPr>
            <a:normAutofit/>
          </a:bodyPr>
          <a:lstStyle>
            <a:lvl1pPr marL="342900" indent="-342900">
              <a:buSzPct val="100000"/>
              <a:buFontTx/>
              <a:buBlip>
                <a:blip r:embed="rId3"/>
              </a:buBlip>
              <a:defRPr sz="2000" b="0" i="0">
                <a:solidFill>
                  <a:schemeClr val="tx1">
                    <a:lumMod val="85000"/>
                    <a:lumOff val="15000"/>
                  </a:schemeClr>
                </a:solidFill>
                <a:latin typeface="微软雅黑"/>
                <a:ea typeface="微软雅黑"/>
                <a:cs typeface="微软雅黑"/>
              </a:defRPr>
            </a:lvl1pPr>
            <a:lvl2pPr>
              <a:defRPr sz="1800" b="0" i="0">
                <a:solidFill>
                  <a:schemeClr val="tx1">
                    <a:lumMod val="85000"/>
                    <a:lumOff val="15000"/>
                  </a:schemeClr>
                </a:solidFill>
                <a:latin typeface="微软雅黑"/>
                <a:ea typeface="微软雅黑"/>
                <a:cs typeface="微软雅黑"/>
              </a:defRPr>
            </a:lvl2pPr>
            <a:lvl3pPr>
              <a:defRPr sz="1600" b="0" i="0">
                <a:solidFill>
                  <a:schemeClr val="tx1">
                    <a:lumMod val="85000"/>
                    <a:lumOff val="15000"/>
                  </a:schemeClr>
                </a:solidFill>
                <a:latin typeface="微软雅黑"/>
                <a:ea typeface="微软雅黑"/>
                <a:cs typeface="微软雅黑"/>
              </a:defRPr>
            </a:lvl3pPr>
            <a:lvl4pPr>
              <a:defRPr sz="1400" b="0" i="0">
                <a:solidFill>
                  <a:schemeClr val="tx1">
                    <a:lumMod val="85000"/>
                    <a:lumOff val="15000"/>
                  </a:schemeClr>
                </a:solidFill>
                <a:latin typeface="微软雅黑"/>
                <a:ea typeface="微软雅黑"/>
                <a:cs typeface="微软雅黑"/>
              </a:defRPr>
            </a:lvl4pPr>
            <a:lvl5pPr>
              <a:defRPr sz="1400" b="0" i="0">
                <a:solidFill>
                  <a:schemeClr val="tx1">
                    <a:lumMod val="85000"/>
                    <a:lumOff val="15000"/>
                  </a:schemeClr>
                </a:solidFill>
                <a:latin typeface="微软雅黑"/>
                <a:ea typeface="微软雅黑"/>
                <a:cs typeface="微软雅黑"/>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6" name="页脚占位符 2"/>
          <p:cNvSpPr>
            <a:spLocks noGrp="1"/>
          </p:cNvSpPr>
          <p:nvPr>
            <p:ph type="ftr" sz="quarter" idx="10"/>
          </p:nvPr>
        </p:nvSpPr>
        <p:spPr/>
        <p:txBody>
          <a:bodyPr/>
          <a:lstStyle>
            <a:lvl1pPr>
              <a:defRPr smtClean="0"/>
            </a:lvl1pPr>
          </a:lstStyle>
          <a:p>
            <a:pPr>
              <a:defRPr/>
            </a:pPr>
            <a:r>
              <a:rPr lang="en-US" altLang="zh-CN" smtClean="0"/>
              <a:t>P</a:t>
            </a:r>
            <a:fld id="{EB2D96E6-1979-421B-B93F-9F21F6952825}" type="slidenum">
              <a:rPr lang="en-US" altLang="zh-CN" smtClean="0"/>
              <a:pPr>
                <a:defRPr/>
              </a:pPr>
              <a:t>‹#›</a:t>
            </a:fld>
            <a:endParaRPr lang="zh-CN" altLang="en-US"/>
          </a:p>
        </p:txBody>
      </p:sp>
    </p:spTree>
    <p:extLst>
      <p:ext uri="{BB962C8B-B14F-4D97-AF65-F5344CB8AC3E}">
        <p14:creationId xmlns:p14="http://schemas.microsoft.com/office/powerpoint/2010/main" xmlns="" val="310389660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仅图片（白）">
    <p:spTree>
      <p:nvGrpSpPr>
        <p:cNvPr id="1" name=""/>
        <p:cNvGrpSpPr/>
        <p:nvPr/>
      </p:nvGrpSpPr>
      <p:grpSpPr>
        <a:xfrm>
          <a:off x="0" y="0"/>
          <a:ext cx="0" cy="0"/>
          <a:chOff x="0" y="0"/>
          <a:chExt cx="0" cy="0"/>
        </a:xfrm>
      </p:grpSpPr>
      <p:pic>
        <p:nvPicPr>
          <p:cNvPr id="5" name="图片 4" descr="卷页.png"/>
          <p:cNvPicPr>
            <a:picLocks noChangeAspect="1"/>
          </p:cNvPicPr>
          <p:nvPr/>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4" descr="0310金蝶品牌下属logo-00.png"/>
          <p:cNvPicPr>
            <a:picLocks noChangeAspect="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8" name="图片占位符 2"/>
          <p:cNvSpPr>
            <a:spLocks noGrp="1"/>
          </p:cNvSpPr>
          <p:nvPr>
            <p:ph type="pic" idx="1"/>
          </p:nvPr>
        </p:nvSpPr>
        <p:spPr>
          <a:xfrm>
            <a:off x="1792288" y="771550"/>
            <a:ext cx="5486400" cy="3168352"/>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9" name="文本占位符 3"/>
          <p:cNvSpPr>
            <a:spLocks noGrp="1"/>
          </p:cNvSpPr>
          <p:nvPr>
            <p:ph type="body" sz="half" idx="2"/>
          </p:nvPr>
        </p:nvSpPr>
        <p:spPr>
          <a:xfrm>
            <a:off x="1792288" y="4025900"/>
            <a:ext cx="5486400" cy="603250"/>
          </a:xfrm>
          <a:prstGeom prst="rect">
            <a:avLst/>
          </a:prstGeom>
        </p:spPr>
        <p:txBody>
          <a:bodyPr/>
          <a:lstStyle>
            <a:lvl1pPr marL="0" indent="0" algn="ctr">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3"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p:txBody>
          <a:bodyPr/>
          <a:lstStyle>
            <a:lvl1pPr>
              <a:defRPr smtClean="0"/>
            </a:lvl1pPr>
          </a:lstStyle>
          <a:p>
            <a:pPr>
              <a:defRPr/>
            </a:pPr>
            <a:r>
              <a:rPr lang="en-US" altLang="zh-CN" smtClean="0"/>
              <a:t>P</a:t>
            </a:r>
            <a:fld id="{0416AF7A-2A3B-4C99-B465-FAD5F11703D4}" type="slidenum">
              <a:rPr lang="en-US" altLang="zh-CN" smtClean="0"/>
              <a:pPr>
                <a:defRPr/>
              </a:pPr>
              <a:t>‹#›</a:t>
            </a:fld>
            <a:endParaRPr lang="zh-CN" altLang="en-US"/>
          </a:p>
        </p:txBody>
      </p:sp>
    </p:spTree>
    <p:extLst>
      <p:ext uri="{BB962C8B-B14F-4D97-AF65-F5344CB8AC3E}">
        <p14:creationId xmlns:p14="http://schemas.microsoft.com/office/powerpoint/2010/main" xmlns="" val="310115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图片和文字（白）">
    <p:spTree>
      <p:nvGrpSpPr>
        <p:cNvPr id="1" name=""/>
        <p:cNvGrpSpPr/>
        <p:nvPr/>
      </p:nvGrpSpPr>
      <p:grpSpPr>
        <a:xfrm>
          <a:off x="0" y="0"/>
          <a:ext cx="0" cy="0"/>
          <a:chOff x="0" y="0"/>
          <a:chExt cx="0" cy="0"/>
        </a:xfrm>
      </p:grpSpPr>
      <p:pic>
        <p:nvPicPr>
          <p:cNvPr id="5" name="图片 4" descr="卷页.png"/>
          <p:cNvPicPr>
            <a:picLocks noChangeAspect="1"/>
          </p:cNvPicPr>
          <p:nvPr/>
        </p:nvPicPr>
        <p:blipFill>
          <a:blip r:embed="rId2" cstate="print"/>
          <a:srcRect/>
          <a:stretch>
            <a:fillRect/>
          </a:stretch>
        </p:blipFill>
        <p:spPr bwMode="auto">
          <a:xfrm>
            <a:off x="0" y="0"/>
            <a:ext cx="9144000" cy="520700"/>
          </a:xfrm>
          <a:prstGeom prst="rect">
            <a:avLst/>
          </a:prstGeom>
          <a:noFill/>
          <a:ln>
            <a:noFill/>
          </a:ln>
          <a:effectLst>
            <a:outerShdw blurRad="50800" dist="38100" dir="6000003" sx="100999" sy="100999" algn="tl" rotWithShape="0">
              <a:srgbClr val="80808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4" descr="0310金蝶品牌下属logo-00.png"/>
          <p:cNvPicPr>
            <a:picLocks noChangeAspect="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7583488" y="115888"/>
            <a:ext cx="1098550"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7" name="图片占位符 2"/>
          <p:cNvSpPr>
            <a:spLocks noGrp="1"/>
          </p:cNvSpPr>
          <p:nvPr>
            <p:ph type="pic" idx="1"/>
          </p:nvPr>
        </p:nvSpPr>
        <p:spPr>
          <a:xfrm>
            <a:off x="755976" y="915966"/>
            <a:ext cx="3600000" cy="3600000"/>
          </a:xfrm>
          <a:prstGeom prst="rect">
            <a:avLst/>
          </a:prstGeom>
        </p:spPr>
        <p:txBody>
          <a:bodyPr anchor="ctr"/>
          <a:lstStyle>
            <a:lvl1pPr marL="0" indent="0" algn="ctr">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8" name="文本占位符 3"/>
          <p:cNvSpPr>
            <a:spLocks noGrp="1"/>
          </p:cNvSpPr>
          <p:nvPr>
            <p:ph type="body" sz="half" idx="2"/>
          </p:nvPr>
        </p:nvSpPr>
        <p:spPr>
          <a:xfrm>
            <a:off x="4500392" y="915566"/>
            <a:ext cx="3600000" cy="3600400"/>
          </a:xfrm>
          <a:prstGeom prst="rect">
            <a:avLst/>
          </a:prstGeom>
        </p:spPr>
        <p:txBody>
          <a:bodyPr/>
          <a:lstStyle>
            <a:lvl1pPr marL="0" indent="0" algn="l">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5" name="标题 1"/>
          <p:cNvSpPr>
            <a:spLocks noGrp="1"/>
          </p:cNvSpPr>
          <p:nvPr>
            <p:ph type="title"/>
          </p:nvPr>
        </p:nvSpPr>
        <p:spPr>
          <a:xfrm>
            <a:off x="323528" y="17716"/>
            <a:ext cx="7128197" cy="484667"/>
          </a:xfrm>
          <a:prstGeom prst="rect">
            <a:avLst/>
          </a:prstGeom>
        </p:spPr>
        <p:txBody>
          <a:bodyPr anchor="t">
            <a:normAutofit/>
          </a:bodyPr>
          <a:lstStyle>
            <a:lvl1pPr algn="l">
              <a:defRPr sz="2600" b="0" i="0">
                <a:solidFill>
                  <a:schemeClr val="tx1">
                    <a:lumMod val="85000"/>
                    <a:lumOff val="15000"/>
                  </a:schemeClr>
                </a:solidFill>
                <a:latin typeface="微软雅黑"/>
                <a:ea typeface="微软雅黑"/>
                <a:cs typeface="微软雅黑"/>
              </a:defRPr>
            </a:lvl1pPr>
          </a:lstStyle>
          <a:p>
            <a:r>
              <a:rPr lang="zh-CN" altLang="en-US" smtClean="0"/>
              <a:t>单击此处编辑母版标题样式</a:t>
            </a:r>
            <a:endParaRPr lang="zh-CN" altLang="en-US" dirty="0"/>
          </a:p>
        </p:txBody>
      </p:sp>
      <p:sp>
        <p:nvSpPr>
          <p:cNvPr id="10" name="页脚占位符 2"/>
          <p:cNvSpPr>
            <a:spLocks noGrp="1"/>
          </p:cNvSpPr>
          <p:nvPr>
            <p:ph type="ftr" sz="quarter" idx="10"/>
          </p:nvPr>
        </p:nvSpPr>
        <p:spPr/>
        <p:txBody>
          <a:bodyPr/>
          <a:lstStyle>
            <a:lvl1pPr>
              <a:defRPr smtClean="0"/>
            </a:lvl1pPr>
          </a:lstStyle>
          <a:p>
            <a:pPr>
              <a:defRPr/>
            </a:pPr>
            <a:r>
              <a:rPr lang="en-US" altLang="zh-CN" smtClean="0"/>
              <a:t>P</a:t>
            </a:r>
            <a:fld id="{8701FA9E-0CFB-421D-944E-5E064DE94686}" type="slidenum">
              <a:rPr lang="en-US" altLang="zh-CN" smtClean="0"/>
              <a:pPr>
                <a:defRPr/>
              </a:pPr>
              <a:t>‹#›</a:t>
            </a:fld>
            <a:endParaRPr lang="zh-CN" altLang="en-US"/>
          </a:p>
        </p:txBody>
      </p:sp>
    </p:spTree>
    <p:extLst>
      <p:ext uri="{BB962C8B-B14F-4D97-AF65-F5344CB8AC3E}">
        <p14:creationId xmlns:p14="http://schemas.microsoft.com/office/powerpoint/2010/main" xmlns="" val="2265141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pic>
        <p:nvPicPr>
          <p:cNvPr id="2" name="Picture 2" descr="C:\Users\Administrator\Desktop\ppt背景-01.jp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0" y="-20638"/>
            <a:ext cx="9144000" cy="5178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组合 12"/>
          <p:cNvGrpSpPr>
            <a:grpSpLocks/>
          </p:cNvGrpSpPr>
          <p:nvPr/>
        </p:nvGrpSpPr>
        <p:grpSpPr bwMode="auto">
          <a:xfrm>
            <a:off x="4471988" y="1346200"/>
            <a:ext cx="3397250" cy="1797050"/>
            <a:chOff x="3491880" y="1283088"/>
            <a:chExt cx="2933387" cy="1551579"/>
          </a:xfrm>
        </p:grpSpPr>
        <p:sp>
          <p:nvSpPr>
            <p:cNvPr id="4" name="Rectangle 4"/>
            <p:cNvSpPr>
              <a:spLocks/>
            </p:cNvSpPr>
            <p:nvPr userDrawn="1"/>
          </p:nvSpPr>
          <p:spPr bwMode="auto">
            <a:xfrm>
              <a:off x="4521566" y="1438354"/>
              <a:ext cx="1803166"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tLang="zh-CN" sz="5400">
                  <a:solidFill>
                    <a:srgbClr val="262626"/>
                  </a:solidFill>
                  <a:latin typeface="Goudy Old Style" pitchFamily="18" charset="0"/>
                  <a:ea typeface="宋体" pitchFamily="2" charset="-122"/>
                  <a:sym typeface="Helvetica Neue UltraLight" pitchFamily="2" charset="0"/>
                </a:rPr>
                <a:t>Thanks</a:t>
              </a:r>
            </a:p>
          </p:txBody>
        </p:sp>
        <p:sp>
          <p:nvSpPr>
            <p:cNvPr id="5" name="Rectangle 5"/>
            <p:cNvSpPr>
              <a:spLocks/>
            </p:cNvSpPr>
            <p:nvPr userDrawn="1"/>
          </p:nvSpPr>
          <p:spPr bwMode="auto">
            <a:xfrm>
              <a:off x="4050688" y="2195749"/>
              <a:ext cx="978727" cy="265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tLang="zh-CN">
                  <a:solidFill>
                    <a:srgbClr val="262626"/>
                  </a:solidFill>
                  <a:latin typeface="Arial Narrow" pitchFamily="34" charset="0"/>
                  <a:ea typeface="宋体" pitchFamily="2" charset="-122"/>
                  <a:sym typeface="Arial Narrow" pitchFamily="34" charset="0"/>
                </a:rPr>
                <a:t>terima kasih</a:t>
              </a:r>
            </a:p>
          </p:txBody>
        </p:sp>
        <p:sp>
          <p:nvSpPr>
            <p:cNvPr id="6" name="Rectangle 6"/>
            <p:cNvSpPr>
              <a:spLocks/>
            </p:cNvSpPr>
            <p:nvPr userDrawn="1"/>
          </p:nvSpPr>
          <p:spPr bwMode="auto">
            <a:xfrm>
              <a:off x="3491880" y="1283088"/>
              <a:ext cx="898392" cy="539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zh-CN" altLang="en-US" sz="4000">
                  <a:solidFill>
                    <a:srgbClr val="262626"/>
                  </a:solidFill>
                  <a:latin typeface="Arial" pitchFamily="34" charset="0"/>
                  <a:ea typeface="宋体" pitchFamily="2" charset="-122"/>
                  <a:sym typeface="Arial" pitchFamily="34" charset="0"/>
                </a:rPr>
                <a:t>感謝</a:t>
              </a:r>
            </a:p>
          </p:txBody>
        </p:sp>
        <p:sp>
          <p:nvSpPr>
            <p:cNvPr id="7" name="Rectangle 7"/>
            <p:cNvSpPr>
              <a:spLocks/>
            </p:cNvSpPr>
            <p:nvPr userDrawn="1"/>
          </p:nvSpPr>
          <p:spPr bwMode="auto">
            <a:xfrm>
              <a:off x="5199183" y="2099618"/>
              <a:ext cx="1225080"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zh-CN" altLang="en-US" sz="5400">
                  <a:solidFill>
                    <a:srgbClr val="262626"/>
                  </a:solidFill>
                  <a:latin typeface="微软雅黑" pitchFamily="34" charset="-122"/>
                  <a:ea typeface="微软雅黑" pitchFamily="34" charset="-122"/>
                  <a:sym typeface="Microsoft YaHei Bold" charset="-122"/>
                </a:rPr>
                <a:t>谢谢</a:t>
              </a:r>
            </a:p>
          </p:txBody>
        </p:sp>
        <p:sp>
          <p:nvSpPr>
            <p:cNvPr id="8" name="Rectangle 8"/>
            <p:cNvSpPr>
              <a:spLocks/>
            </p:cNvSpPr>
            <p:nvPr userDrawn="1"/>
          </p:nvSpPr>
          <p:spPr bwMode="auto">
            <a:xfrm>
              <a:off x="5404367" y="1336687"/>
              <a:ext cx="1020900" cy="245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zh-CN" altLang="en-US" sz="1800">
                  <a:solidFill>
                    <a:srgbClr val="262626"/>
                  </a:solidFill>
                  <a:latin typeface="Arial" pitchFamily="34" charset="0"/>
                  <a:ea typeface="宋体" pitchFamily="2" charset="-122"/>
                  <a:sym typeface="Arial" pitchFamily="34" charset="0"/>
                </a:rPr>
                <a:t>ありがとう</a:t>
              </a:r>
            </a:p>
          </p:txBody>
        </p:sp>
        <p:sp>
          <p:nvSpPr>
            <p:cNvPr id="9" name="Rectangle 9"/>
            <p:cNvSpPr>
              <a:spLocks/>
            </p:cNvSpPr>
            <p:nvPr userDrawn="1"/>
          </p:nvSpPr>
          <p:spPr bwMode="auto">
            <a:xfrm>
              <a:off x="3491887" y="1869803"/>
              <a:ext cx="596650" cy="318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tLang="zh-CN" sz="2400">
                  <a:solidFill>
                    <a:srgbClr val="262626"/>
                  </a:solidFill>
                  <a:latin typeface="Arial" pitchFamily="34" charset="0"/>
                  <a:ea typeface="宋体" pitchFamily="2" charset="-122"/>
                  <a:sym typeface="Arial" pitchFamily="34" charset="0"/>
                </a:rPr>
                <a:t>ขอบคุณ</a:t>
              </a:r>
            </a:p>
          </p:txBody>
        </p:sp>
      </p:grpSp>
      <p:pic>
        <p:nvPicPr>
          <p:cNvPr id="11" name="图片 12" descr="kingdee 金蝶 logo-01.pn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7059613" y="-20638"/>
            <a:ext cx="2265362" cy="720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Box 2"/>
          <p:cNvSpPr txBox="1">
            <a:spLocks noChangeArrowheads="1"/>
          </p:cNvSpPr>
          <p:nvPr/>
        </p:nvSpPr>
        <p:spPr bwMode="auto">
          <a:xfrm>
            <a:off x="6694488" y="4818063"/>
            <a:ext cx="162242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defRPr/>
            </a:pPr>
            <a:r>
              <a:rPr kumimoji="0" lang="zh-CN" altLang="en-US" sz="700" smtClean="0">
                <a:solidFill>
                  <a:srgbClr val="7F7F7F"/>
                </a:solidFill>
                <a:latin typeface="微软雅黑" pitchFamily="34" charset="-122"/>
                <a:ea typeface="微软雅黑" pitchFamily="34" charset="-122"/>
              </a:rPr>
              <a:t>④内部公开 请勿外传</a:t>
            </a:r>
          </a:p>
        </p:txBody>
      </p:sp>
      <p:sp>
        <p:nvSpPr>
          <p:cNvPr id="14" name="Rectangle 37"/>
          <p:cNvSpPr>
            <a:spLocks/>
          </p:cNvSpPr>
          <p:nvPr/>
        </p:nvSpPr>
        <p:spPr bwMode="auto">
          <a:xfrm>
            <a:off x="473075" y="4767263"/>
            <a:ext cx="28749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zh-CN" altLang="en-US" sz="700" dirty="0">
                <a:solidFill>
                  <a:srgbClr val="7F7F7F"/>
                </a:solidFill>
                <a:latin typeface="微软雅黑" pitchFamily="34" charset="-122"/>
                <a:ea typeface="微软雅黑" pitchFamily="34" charset="-122"/>
                <a:sym typeface="Microsoft YaHei Bold" charset="-122"/>
              </a:rPr>
              <a:t>版权所有</a:t>
            </a:r>
            <a:r>
              <a:rPr lang="en-US" altLang="zh-CN" sz="700" dirty="0">
                <a:solidFill>
                  <a:srgbClr val="7F7F7F"/>
                </a:solidFill>
                <a:latin typeface="微软雅黑" pitchFamily="34" charset="-122"/>
                <a:ea typeface="微软雅黑" pitchFamily="34" charset="-122"/>
                <a:sym typeface="Helvetica Neue" pitchFamily="2" charset="0"/>
              </a:rPr>
              <a:t>©1993-</a:t>
            </a:r>
            <a:r>
              <a:rPr lang="en-US" altLang="zh-CN" sz="700" dirty="0" smtClean="0">
                <a:solidFill>
                  <a:srgbClr val="7F7F7F"/>
                </a:solidFill>
                <a:latin typeface="微软雅黑" pitchFamily="34" charset="-122"/>
                <a:ea typeface="微软雅黑" pitchFamily="34" charset="-122"/>
                <a:sym typeface="Helvetica Neue" pitchFamily="2" charset="0"/>
              </a:rPr>
              <a:t>2016</a:t>
            </a:r>
            <a:r>
              <a:rPr lang="zh-CN" altLang="en-US" sz="700" dirty="0" smtClean="0">
                <a:solidFill>
                  <a:srgbClr val="7F7F7F"/>
                </a:solidFill>
                <a:latin typeface="微软雅黑" pitchFamily="34" charset="-122"/>
                <a:ea typeface="微软雅黑" pitchFamily="34" charset="-122"/>
                <a:sym typeface="Helvetica Neue" pitchFamily="2" charset="0"/>
              </a:rPr>
              <a:t> </a:t>
            </a:r>
            <a:r>
              <a:rPr lang="zh-CN" altLang="en-US" sz="700" dirty="0" smtClean="0">
                <a:solidFill>
                  <a:srgbClr val="7F7F7F"/>
                </a:solidFill>
                <a:latin typeface="微软雅黑" pitchFamily="34" charset="-122"/>
                <a:ea typeface="微软雅黑" pitchFamily="34" charset="-122"/>
                <a:sym typeface="Microsoft YaHei Bold" charset="-122"/>
              </a:rPr>
              <a:t>金蝶国际软件集团有限公司</a:t>
            </a:r>
            <a:endParaRPr lang="zh-CN" altLang="en-US" sz="700" dirty="0">
              <a:solidFill>
                <a:srgbClr val="7F7F7F"/>
              </a:solidFill>
              <a:latin typeface="微软雅黑" pitchFamily="34" charset="-122"/>
              <a:ea typeface="微软雅黑" pitchFamily="34" charset="-122"/>
              <a:sym typeface="Microsoft YaHei Bold" charset="-122"/>
            </a:endParaRPr>
          </a:p>
        </p:txBody>
      </p:sp>
      <p:pic>
        <p:nvPicPr>
          <p:cNvPr id="13" name="Picture 2" descr="C:\Users\Administrator\Desktop\ppt背景-01.jpg"/>
          <p:cNvPicPr>
            <a:picLocks noChangeAspect="1" noChangeArrowheads="1"/>
          </p:cNvPicPr>
          <p:nvPr userDrawn="1"/>
        </p:nvPicPr>
        <p:blipFill>
          <a:blip r:embed="rId4" cstate="print">
            <a:extLst>
              <a:ext uri="{28A0092B-C50C-407E-A947-70E740481C1C}">
                <a14:useLocalDpi xmlns:a14="http://schemas.microsoft.com/office/drawing/2010/main" xmlns=""/>
              </a:ext>
            </a:extLst>
          </a:blip>
          <a:srcRect/>
          <a:stretch>
            <a:fillRect/>
          </a:stretch>
        </p:blipFill>
        <p:spPr bwMode="auto">
          <a:xfrm>
            <a:off x="0" y="-20537"/>
            <a:ext cx="9144000" cy="517886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组合 14"/>
          <p:cNvGrpSpPr/>
          <p:nvPr userDrawn="1"/>
        </p:nvGrpSpPr>
        <p:grpSpPr>
          <a:xfrm>
            <a:off x="4472354" y="1346221"/>
            <a:ext cx="3396738" cy="1796662"/>
            <a:chOff x="3491880" y="1283088"/>
            <a:chExt cx="2933387" cy="1551579"/>
          </a:xfrm>
        </p:grpSpPr>
        <p:sp>
          <p:nvSpPr>
            <p:cNvPr id="16" name="Rectangle 4"/>
            <p:cNvSpPr>
              <a:spLocks/>
            </p:cNvSpPr>
            <p:nvPr userDrawn="1"/>
          </p:nvSpPr>
          <p:spPr bwMode="auto">
            <a:xfrm>
              <a:off x="4521566" y="1438354"/>
              <a:ext cx="1803166"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altLang="zh-CN" sz="5400" dirty="0">
                  <a:solidFill>
                    <a:schemeClr val="tx1">
                      <a:lumMod val="85000"/>
                      <a:lumOff val="15000"/>
                    </a:schemeClr>
                  </a:solidFill>
                  <a:latin typeface="Goudy Old Style" pitchFamily="18" charset="0"/>
                  <a:ea typeface="宋体" charset="0"/>
                  <a:cs typeface="Helvetica Neue UltraLight" charset="0"/>
                  <a:sym typeface="Helvetica Neue UltraLight" charset="0"/>
                </a:rPr>
                <a:t>Thanks</a:t>
              </a:r>
            </a:p>
          </p:txBody>
        </p:sp>
        <p:sp>
          <p:nvSpPr>
            <p:cNvPr id="17" name="Rectangle 5"/>
            <p:cNvSpPr>
              <a:spLocks/>
            </p:cNvSpPr>
            <p:nvPr userDrawn="1"/>
          </p:nvSpPr>
          <p:spPr bwMode="auto">
            <a:xfrm>
              <a:off x="4050688" y="2195749"/>
              <a:ext cx="978727" cy="265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altLang="zh-CN" sz="2000" dirty="0">
                  <a:solidFill>
                    <a:schemeClr val="tx1">
                      <a:lumMod val="85000"/>
                      <a:lumOff val="15000"/>
                    </a:schemeClr>
                  </a:solidFill>
                  <a:latin typeface="Arial Narrow" charset="0"/>
                  <a:ea typeface="宋体" charset="0"/>
                  <a:cs typeface="Arial Narrow" charset="0"/>
                  <a:sym typeface="Arial Narrow" charset="0"/>
                </a:rPr>
                <a:t>terima kasih</a:t>
              </a:r>
            </a:p>
          </p:txBody>
        </p:sp>
        <p:sp>
          <p:nvSpPr>
            <p:cNvPr id="18" name="Rectangle 6"/>
            <p:cNvSpPr>
              <a:spLocks/>
            </p:cNvSpPr>
            <p:nvPr userDrawn="1"/>
          </p:nvSpPr>
          <p:spPr bwMode="auto">
            <a:xfrm>
              <a:off x="3491880" y="1283088"/>
              <a:ext cx="898392" cy="539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4000" dirty="0">
                  <a:solidFill>
                    <a:schemeClr val="tx1">
                      <a:lumMod val="85000"/>
                      <a:lumOff val="15000"/>
                    </a:schemeClr>
                  </a:solidFill>
                  <a:latin typeface="Arial" charset="0"/>
                  <a:sym typeface="Arial" charset="0"/>
                </a:rPr>
                <a:t>感謝</a:t>
              </a:r>
            </a:p>
          </p:txBody>
        </p:sp>
        <p:sp>
          <p:nvSpPr>
            <p:cNvPr id="19" name="Rectangle 7"/>
            <p:cNvSpPr>
              <a:spLocks/>
            </p:cNvSpPr>
            <p:nvPr userDrawn="1"/>
          </p:nvSpPr>
          <p:spPr bwMode="auto">
            <a:xfrm>
              <a:off x="5199183" y="2099618"/>
              <a:ext cx="1225080" cy="735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5400" dirty="0">
                  <a:solidFill>
                    <a:schemeClr val="tx1">
                      <a:lumMod val="85000"/>
                      <a:lumOff val="15000"/>
                    </a:schemeClr>
                  </a:solidFill>
                  <a:latin typeface="微软雅黑" pitchFamily="34" charset="-122"/>
                  <a:ea typeface="微软雅黑" pitchFamily="34" charset="-122"/>
                  <a:cs typeface="Microsoft YaHei Bold" charset="0"/>
                  <a:sym typeface="Microsoft YaHei Bold" charset="0"/>
                </a:rPr>
                <a:t>谢谢</a:t>
              </a:r>
            </a:p>
          </p:txBody>
        </p:sp>
        <p:sp>
          <p:nvSpPr>
            <p:cNvPr id="20" name="Rectangle 8"/>
            <p:cNvSpPr>
              <a:spLocks/>
            </p:cNvSpPr>
            <p:nvPr userDrawn="1"/>
          </p:nvSpPr>
          <p:spPr bwMode="auto">
            <a:xfrm>
              <a:off x="5404367" y="1336687"/>
              <a:ext cx="1020900" cy="245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zh-CN" altLang="en-US" sz="1800" dirty="0">
                  <a:solidFill>
                    <a:schemeClr val="tx1">
                      <a:lumMod val="85000"/>
                      <a:lumOff val="15000"/>
                    </a:schemeClr>
                  </a:solidFill>
                  <a:latin typeface="Arial" charset="0"/>
                  <a:sym typeface="Arial" charset="0"/>
                </a:rPr>
                <a:t>ありがとう</a:t>
              </a:r>
            </a:p>
          </p:txBody>
        </p:sp>
        <p:sp>
          <p:nvSpPr>
            <p:cNvPr id="21" name="Rectangle 9"/>
            <p:cNvSpPr>
              <a:spLocks/>
            </p:cNvSpPr>
            <p:nvPr userDrawn="1"/>
          </p:nvSpPr>
          <p:spPr bwMode="auto">
            <a:xfrm>
              <a:off x="3491887" y="1869803"/>
              <a:ext cx="596650" cy="318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altLang="zh-CN" sz="2400" dirty="0">
                  <a:solidFill>
                    <a:schemeClr val="tx1">
                      <a:lumMod val="85000"/>
                      <a:lumOff val="15000"/>
                    </a:schemeClr>
                  </a:solidFill>
                  <a:latin typeface="Arial" charset="0"/>
                  <a:ea typeface="宋体" charset="0"/>
                  <a:cs typeface="Thonburi" charset="0"/>
                  <a:sym typeface="Arial" charset="0"/>
                </a:rPr>
                <a:t>ขอบคุณ</a:t>
              </a:r>
            </a:p>
          </p:txBody>
        </p:sp>
      </p:grpSp>
      <p:sp>
        <p:nvSpPr>
          <p:cNvPr id="22" name="Rectangle 37"/>
          <p:cNvSpPr>
            <a:spLocks/>
          </p:cNvSpPr>
          <p:nvPr userDrawn="1"/>
        </p:nvSpPr>
        <p:spPr bwMode="auto">
          <a:xfrm>
            <a:off x="472484" y="4767758"/>
            <a:ext cx="287538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版权所有</a:t>
            </a:r>
            <a:r>
              <a:rPr lang="en-US" altLang="zh-CN" sz="700" b="0" i="0" spc="0" baseline="0" dirty="0">
                <a:solidFill>
                  <a:schemeClr val="bg1">
                    <a:lumMod val="50000"/>
                  </a:schemeClr>
                </a:solidFill>
                <a:latin typeface="微软雅黑" pitchFamily="34" charset="-122"/>
                <a:ea typeface="微软雅黑" pitchFamily="34" charset="-122"/>
                <a:cs typeface="微软雅黑"/>
                <a:sym typeface="Helvetica Neue" charset="0"/>
              </a:rPr>
              <a:t>©</a:t>
            </a:r>
            <a:r>
              <a:rPr lang="en-US" altLang="zh-CN" sz="700" b="0" i="0" spc="0" baseline="0" dirty="0" smtClean="0">
                <a:solidFill>
                  <a:schemeClr val="bg1">
                    <a:lumMod val="50000"/>
                  </a:schemeClr>
                </a:solidFill>
                <a:latin typeface="微软雅黑" pitchFamily="34" charset="-122"/>
                <a:ea typeface="微软雅黑" pitchFamily="34" charset="-122"/>
                <a:cs typeface="微软雅黑"/>
                <a:sym typeface="Helvetica Neue" charset="0"/>
              </a:rPr>
              <a:t>1993-2016</a:t>
            </a:r>
            <a:r>
              <a:rPr lang="zh-CN" altLang="en-US" sz="700" b="0" i="0" spc="0" baseline="0" dirty="0" smtClean="0">
                <a:solidFill>
                  <a:schemeClr val="bg1">
                    <a:lumMod val="50000"/>
                  </a:schemeClr>
                </a:solidFill>
                <a:latin typeface="微软雅黑" pitchFamily="34" charset="-122"/>
                <a:ea typeface="微软雅黑" pitchFamily="34" charset="-122"/>
                <a:cs typeface="微软雅黑"/>
                <a:sym typeface="Microsoft YaHei Bold" charset="0"/>
              </a:rPr>
              <a:t>金蝶软件（中国</a:t>
            </a:r>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a:t>
            </a:r>
            <a:r>
              <a:rPr lang="zh-CN" altLang="en-US" sz="700" b="0" i="0" spc="0" baseline="0" dirty="0" smtClean="0">
                <a:solidFill>
                  <a:schemeClr val="bg1">
                    <a:lumMod val="50000"/>
                  </a:schemeClr>
                </a:solidFill>
                <a:latin typeface="微软雅黑" pitchFamily="34" charset="-122"/>
                <a:ea typeface="微软雅黑" pitchFamily="34" charset="-122"/>
                <a:cs typeface="微软雅黑"/>
                <a:sym typeface="Microsoft YaHei Bold" charset="0"/>
              </a:rPr>
              <a:t>有</a:t>
            </a:r>
            <a:r>
              <a:rPr lang="zh-CN" altLang="en-US" sz="700" b="0" i="0" spc="0" baseline="0" dirty="0">
                <a:solidFill>
                  <a:schemeClr val="bg1">
                    <a:lumMod val="50000"/>
                  </a:schemeClr>
                </a:solidFill>
                <a:latin typeface="微软雅黑" pitchFamily="34" charset="-122"/>
                <a:ea typeface="微软雅黑" pitchFamily="34" charset="-122"/>
                <a:cs typeface="微软雅黑"/>
                <a:sym typeface="Microsoft YaHei Bold" charset="0"/>
              </a:rPr>
              <a:t>限公司</a:t>
            </a:r>
          </a:p>
        </p:txBody>
      </p:sp>
      <p:sp>
        <p:nvSpPr>
          <p:cNvPr id="23" name="Text Box 2"/>
          <p:cNvSpPr txBox="1">
            <a:spLocks noChangeArrowheads="1"/>
          </p:cNvSpPr>
          <p:nvPr userDrawn="1"/>
        </p:nvSpPr>
        <p:spPr bwMode="auto">
          <a:xfrm>
            <a:off x="6693991" y="4817271"/>
            <a:ext cx="1622425"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a:lnSpc>
                <a:spcPts val="1050"/>
              </a:lnSpc>
            </a:pPr>
            <a:r>
              <a:rPr kumimoji="0" lang="zh-CN" altLang="en-US" sz="700" dirty="0">
                <a:solidFill>
                  <a:schemeClr val="bg1">
                    <a:lumMod val="50000"/>
                  </a:schemeClr>
                </a:solidFill>
                <a:latin typeface="微软雅黑" pitchFamily="34" charset="-122"/>
                <a:ea typeface="微软雅黑" pitchFamily="34" charset="-122"/>
              </a:rPr>
              <a:t>④内部公开 请勿外传</a:t>
            </a:r>
          </a:p>
        </p:txBody>
      </p:sp>
      <p:pic>
        <p:nvPicPr>
          <p:cNvPr id="24" name="Picture 2" descr="C:\Users\Administrator\Desktop\金蝶顾问学院.png"/>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588224" y="339502"/>
            <a:ext cx="1862113" cy="4252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35125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7" name="标题占位符 1"/>
          <p:cNvSpPr>
            <a:spLocks noGrp="1"/>
          </p:cNvSpPr>
          <p:nvPr>
            <p:ph type="title"/>
          </p:nvPr>
        </p:nvSpPr>
        <p:spPr>
          <a:xfrm>
            <a:off x="251520" y="16041"/>
            <a:ext cx="7886700" cy="504057"/>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6683247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内容占位符 2"/>
          <p:cNvSpPr>
            <a:spLocks noGrp="1"/>
          </p:cNvSpPr>
          <p:nvPr>
            <p:ph idx="1"/>
          </p:nvPr>
        </p:nvSpPr>
        <p:spPr>
          <a:xfrm>
            <a:off x="251520" y="644917"/>
            <a:ext cx="8640960" cy="3852651"/>
          </a:xfrm>
          <a:prstGeom prst="rect">
            <a:avLst/>
          </a:prstGeom>
        </p:spPr>
        <p:txBody>
          <a:bodyPr>
            <a:normAutofit/>
          </a:bodyPr>
          <a:lstStyle>
            <a:lvl1pPr marL="342900" indent="-342900">
              <a:buSzPct val="100000"/>
              <a:buFontTx/>
              <a:buBlip>
                <a:blip r:embed="rId2"/>
              </a:buBlip>
              <a:defRPr sz="1800" b="0" i="0">
                <a:solidFill>
                  <a:schemeClr val="tx1">
                    <a:lumMod val="85000"/>
                    <a:lumOff val="15000"/>
                  </a:schemeClr>
                </a:solidFill>
                <a:latin typeface="微软雅黑"/>
                <a:ea typeface="微软雅黑"/>
                <a:cs typeface="微软雅黑"/>
              </a:defRPr>
            </a:lvl1pPr>
            <a:lvl2pPr>
              <a:defRPr sz="1600" b="0" i="0">
                <a:solidFill>
                  <a:schemeClr val="tx1">
                    <a:lumMod val="85000"/>
                    <a:lumOff val="15000"/>
                  </a:schemeClr>
                </a:solidFill>
                <a:latin typeface="微软雅黑"/>
                <a:ea typeface="微软雅黑"/>
                <a:cs typeface="微软雅黑"/>
              </a:defRPr>
            </a:lvl2pPr>
            <a:lvl3pPr>
              <a:defRPr sz="1400" b="0" i="0">
                <a:solidFill>
                  <a:schemeClr val="tx1">
                    <a:lumMod val="85000"/>
                    <a:lumOff val="15000"/>
                  </a:schemeClr>
                </a:solidFill>
                <a:latin typeface="微软雅黑"/>
                <a:ea typeface="微软雅黑"/>
                <a:cs typeface="微软雅黑"/>
              </a:defRPr>
            </a:lvl3pPr>
            <a:lvl4pPr>
              <a:defRPr sz="1200" b="0" i="0">
                <a:solidFill>
                  <a:schemeClr val="tx1">
                    <a:lumMod val="85000"/>
                    <a:lumOff val="15000"/>
                  </a:schemeClr>
                </a:solidFill>
                <a:latin typeface="微软雅黑"/>
                <a:ea typeface="微软雅黑"/>
                <a:cs typeface="微软雅黑"/>
              </a:defRPr>
            </a:lvl4pPr>
            <a:lvl5pPr>
              <a:defRPr sz="1200" b="0" i="0">
                <a:solidFill>
                  <a:schemeClr val="tx1">
                    <a:lumMod val="85000"/>
                    <a:lumOff val="15000"/>
                  </a:schemeClr>
                </a:solidFill>
                <a:latin typeface="微软雅黑"/>
                <a:ea typeface="微软雅黑"/>
                <a:cs typeface="微软雅黑"/>
              </a:defRPr>
            </a:lvl5pPr>
          </a:lstStyle>
          <a:p>
            <a:pPr lvl="0"/>
            <a:r>
              <a:rPr kumimoji="1" lang="zh-CN" altLang="en-US" dirty="0" smtClean="0"/>
              <a:t>单击此处编辑母版文本样式</a:t>
            </a:r>
          </a:p>
          <a:p>
            <a:pPr lvl="1"/>
            <a:r>
              <a:rPr kumimoji="1" lang="zh-CN" altLang="en-US" dirty="0" smtClean="0"/>
              <a:t>第二级</a:t>
            </a:r>
          </a:p>
          <a:p>
            <a:pPr lvl="2"/>
            <a:r>
              <a:rPr kumimoji="1" lang="zh-CN" altLang="en-US" dirty="0" smtClean="0"/>
              <a:t>第三级</a:t>
            </a:r>
          </a:p>
          <a:p>
            <a:pPr lvl="3"/>
            <a:r>
              <a:rPr kumimoji="1" lang="zh-CN" altLang="en-US" dirty="0" smtClean="0"/>
              <a:t>第四级</a:t>
            </a:r>
          </a:p>
          <a:p>
            <a:pPr lvl="4"/>
            <a:r>
              <a:rPr kumimoji="1" lang="zh-CN" altLang="en-US" dirty="0" smtClean="0"/>
              <a:t>第五级</a:t>
            </a:r>
            <a:endParaRPr kumimoji="1" lang="zh-CN" altLang="en-US" dirty="0"/>
          </a:p>
        </p:txBody>
      </p:sp>
      <p:sp>
        <p:nvSpPr>
          <p:cNvPr id="10" name="标题占位符 1"/>
          <p:cNvSpPr>
            <a:spLocks noGrp="1"/>
          </p:cNvSpPr>
          <p:nvPr>
            <p:ph type="title"/>
          </p:nvPr>
        </p:nvSpPr>
        <p:spPr>
          <a:xfrm>
            <a:off x="251520" y="16041"/>
            <a:ext cx="7886700" cy="504057"/>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55693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页脚占位符 25"/>
          <p:cNvSpPr>
            <a:spLocks noGrp="1"/>
          </p:cNvSpPr>
          <p:nvPr>
            <p:ph type="ftr" sz="quarter" idx="3"/>
          </p:nvPr>
        </p:nvSpPr>
        <p:spPr>
          <a:xfrm>
            <a:off x="8316913" y="4805363"/>
            <a:ext cx="576262" cy="274637"/>
          </a:xfrm>
          <a:prstGeom prst="rect">
            <a:avLst/>
          </a:prstGeom>
        </p:spPr>
        <p:txBody>
          <a:bodyPr vert="horz" wrap="square" lIns="91440" tIns="45720" rIns="91440" bIns="45720" numCol="1" anchor="ctr" anchorCtr="0" compatLnSpc="1">
            <a:prstTxWarp prst="textNoShape">
              <a:avLst/>
            </a:prstTxWarp>
          </a:bodyPr>
          <a:lstStyle>
            <a:lvl1pPr>
              <a:defRPr kumimoji="0" sz="700" b="1" smtClean="0">
                <a:solidFill>
                  <a:srgbClr val="7F7F7F"/>
                </a:solidFill>
                <a:latin typeface="微软雅黑" pitchFamily="34" charset="-122"/>
                <a:ea typeface="微软雅黑" pitchFamily="34" charset="-122"/>
              </a:defRPr>
            </a:lvl1pPr>
          </a:lstStyle>
          <a:p>
            <a:pPr>
              <a:defRPr/>
            </a:pPr>
            <a:r>
              <a:rPr lang="en-US" altLang="zh-CN" smtClean="0"/>
              <a:t>P</a:t>
            </a:r>
            <a:fld id="{16E25796-3078-4A31-BAC4-7CC1737AE68A}" type="slidenum">
              <a:rPr lang="en-US" altLang="zh-CN" smtClean="0"/>
              <a:pPr>
                <a:defRPr/>
              </a:pPr>
              <a:t>‹#›</a:t>
            </a:fld>
            <a:endParaRPr lang="zh-CN" altLang="en-US"/>
          </a:p>
        </p:txBody>
      </p:sp>
      <p:pic>
        <p:nvPicPr>
          <p:cNvPr id="3" name="图片 2" descr="卷页.png"/>
          <p:cNvPicPr>
            <a:picLocks noChangeAspect="1"/>
          </p:cNvPicPr>
          <p:nvPr userDrawn="1"/>
        </p:nvPicPr>
        <p:blipFill>
          <a:blip r:embed="rId14" cstate="email">
            <a:extLst>
              <a:ext uri="{28A0092B-C50C-407E-A947-70E740481C1C}">
                <a14:useLocalDpi xmlns:a14="http://schemas.microsoft.com/office/drawing/2010/main" xmlns=""/>
              </a:ext>
            </a:extLst>
          </a:blip>
          <a:stretch>
            <a:fillRect/>
          </a:stretch>
        </p:blipFill>
        <p:spPr>
          <a:xfrm>
            <a:off x="0" y="3"/>
            <a:ext cx="9144000" cy="520095"/>
          </a:xfrm>
          <a:prstGeom prst="rect">
            <a:avLst/>
          </a:prstGeom>
          <a:effectLst>
            <a:outerShdw blurRad="50800" dist="38100" dir="6000000" sx="101000" sy="101000" algn="tl" rotWithShape="0">
              <a:prstClr val="black">
                <a:alpha val="40000"/>
              </a:prstClr>
            </a:outerShdw>
          </a:effectLst>
        </p:spPr>
      </p:pic>
      <p:sp>
        <p:nvSpPr>
          <p:cNvPr id="5" name="Text Box 2"/>
          <p:cNvSpPr txBox="1">
            <a:spLocks noChangeArrowheads="1"/>
          </p:cNvSpPr>
          <p:nvPr userDrawn="1"/>
        </p:nvSpPr>
        <p:spPr bwMode="auto">
          <a:xfrm>
            <a:off x="323117" y="4688311"/>
            <a:ext cx="288073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l">
              <a:lnSpc>
                <a:spcPts val="1050"/>
              </a:lnSpc>
            </a:pPr>
            <a:r>
              <a:rPr lang="zh-CN" altLang="en-US" sz="800" dirty="0" smtClean="0"/>
              <a:t>版权所有 </a:t>
            </a:r>
            <a:r>
              <a:rPr lang="en-US" altLang="zh-CN" sz="800" dirty="0" smtClean="0"/>
              <a:t>© 2017 </a:t>
            </a:r>
            <a:r>
              <a:rPr lang="zh-CN" altLang="en-US" sz="800" dirty="0" smtClean="0"/>
              <a:t>金蝶精一培训教育有限公司</a:t>
            </a:r>
            <a:endParaRPr kumimoji="0" lang="zh-CN" altLang="en-US" sz="700" dirty="0">
              <a:solidFill>
                <a:schemeClr val="bg1">
                  <a:lumMod val="50000"/>
                </a:schemeClr>
              </a:solidFill>
              <a:latin typeface="微软雅黑" pitchFamily="34" charset="-122"/>
              <a:ea typeface="微软雅黑" pitchFamily="34" charset="-122"/>
            </a:endParaRPr>
          </a:p>
        </p:txBody>
      </p:sp>
      <p:pic>
        <p:nvPicPr>
          <p:cNvPr id="6" name="Picture 2"/>
          <p:cNvPicPr>
            <a:picLocks noChangeAspect="1" noChangeArrowheads="1"/>
          </p:cNvPicPr>
          <p:nvPr userDrawn="1"/>
        </p:nvPicPr>
        <p:blipFill>
          <a:blip r:embed="rId15" cstate="print">
            <a:extLst>
              <a:ext uri="{28A0092B-C50C-407E-A947-70E740481C1C}">
                <a14:useLocalDpi xmlns:a14="http://schemas.microsoft.com/office/drawing/2010/main" xmlns="" val="0"/>
              </a:ext>
            </a:extLst>
          </a:blip>
          <a:srcRect/>
          <a:stretch>
            <a:fillRect/>
          </a:stretch>
        </p:blipFill>
        <p:spPr bwMode="auto">
          <a:xfrm>
            <a:off x="7179096" y="174013"/>
            <a:ext cx="1456611" cy="215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12756753"/>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6" r:id="rId8"/>
    <p:sldLayoutId id="2147484568" r:id="rId9"/>
    <p:sldLayoutId id="2147484589" r:id="rId10"/>
    <p:sldLayoutId id="2147484602" r:id="rId11"/>
    <p:sldLayoutId id="2147484587" r:id="rId12"/>
  </p:sldLayoutIdLst>
  <p:timing>
    <p:tnLst>
      <p:par>
        <p:cTn id="1" dur="indefinite" restart="never" nodeType="tmRoot"/>
      </p:par>
    </p:tnLst>
  </p:timing>
  <p:txStyles>
    <p:titleStyle>
      <a:lvl1pPr algn="l" defTabSz="457200" rtl="0" eaLnBrk="1" fontAlgn="base" hangingPunct="1">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1" fontAlgn="base" hangingPunct="1">
        <a:spcBef>
          <a:spcPct val="20000"/>
        </a:spcBef>
        <a:spcAft>
          <a:spcPct val="0"/>
        </a:spcAft>
        <a:buBlip>
          <a:blip r:embed="rId16"/>
        </a:buBlip>
        <a:defRPr kumimoji="1" lang="zh-CN" altLang="en-US" sz="2400" kern="1200" dirty="0">
          <a:solidFill>
            <a:srgbClr val="262626"/>
          </a:solidFill>
          <a:latin typeface="微软雅黑"/>
          <a:ea typeface="微软雅黑"/>
          <a:cs typeface="+mn-cs"/>
        </a:defRPr>
      </a:lvl1pPr>
      <a:lvl2pPr marL="742950" indent="-285750" algn="l" defTabSz="457200" rtl="0" eaLnBrk="1" fontAlgn="base" hangingPunct="1">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页脚占位符 25"/>
          <p:cNvSpPr>
            <a:spLocks noGrp="1"/>
          </p:cNvSpPr>
          <p:nvPr>
            <p:ph type="ftr" sz="quarter" idx="3"/>
          </p:nvPr>
        </p:nvSpPr>
        <p:spPr>
          <a:xfrm>
            <a:off x="8316913" y="4805363"/>
            <a:ext cx="576262" cy="274637"/>
          </a:xfrm>
          <a:prstGeom prst="rect">
            <a:avLst/>
          </a:prstGeom>
        </p:spPr>
        <p:txBody>
          <a:bodyPr vert="horz" wrap="square" lIns="91440" tIns="45720" rIns="91440" bIns="45720" numCol="1" anchor="ctr" anchorCtr="0" compatLnSpc="1">
            <a:prstTxWarp prst="textNoShape">
              <a:avLst/>
            </a:prstTxWarp>
          </a:bodyPr>
          <a:lstStyle>
            <a:lvl1pPr>
              <a:defRPr kumimoji="0" sz="700" b="1" smtClean="0">
                <a:solidFill>
                  <a:srgbClr val="7F7F7F"/>
                </a:solidFill>
                <a:latin typeface="微软雅黑" pitchFamily="34" charset="-122"/>
                <a:ea typeface="微软雅黑" pitchFamily="34" charset="-122"/>
              </a:defRPr>
            </a:lvl1pPr>
          </a:lstStyle>
          <a:p>
            <a:pPr>
              <a:defRPr/>
            </a:pPr>
            <a:r>
              <a:rPr lang="en-US" altLang="zh-CN"/>
              <a:t>P</a:t>
            </a:r>
            <a:fld id="{16E25796-3078-4A31-BAC4-7CC1737AE68A}" type="slidenum">
              <a:rPr lang="en-US" altLang="zh-CN"/>
              <a:pPr>
                <a:defRPr/>
              </a:pPr>
              <a:t>‹#›</a:t>
            </a:fld>
            <a:endParaRPr lang="zh-CN" altLang="en-US"/>
          </a:p>
        </p:txBody>
      </p:sp>
    </p:spTree>
    <p:extLst>
      <p:ext uri="{BB962C8B-B14F-4D97-AF65-F5344CB8AC3E}">
        <p14:creationId xmlns:p14="http://schemas.microsoft.com/office/powerpoint/2010/main" xmlns="" val="3574827987"/>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Lst>
  <p:timing>
    <p:tnLst>
      <p:par>
        <p:cTn id="1" dur="indefinite" restart="never" nodeType="tmRoot"/>
      </p:par>
    </p:tnLst>
  </p:timing>
  <p:txStyles>
    <p:titleStyle>
      <a:lvl1pPr algn="l" defTabSz="457200" rtl="0" eaLnBrk="1" fontAlgn="base" hangingPunct="1">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eaLnBrk="1" fontAlgn="base" hangingPunct="1">
        <a:spcBef>
          <a:spcPct val="0"/>
        </a:spcBef>
        <a:spcAft>
          <a:spcPct val="0"/>
        </a:spcAft>
        <a:defRPr kumimoji="1" sz="2600">
          <a:solidFill>
            <a:schemeClr val="tx1"/>
          </a:solidFill>
          <a:latin typeface="微软雅黑" pitchFamily="34" charset="-122"/>
          <a:ea typeface="微软雅黑" pitchFamily="34" charset="-122"/>
        </a:defRPr>
      </a:lvl9pPr>
    </p:titleStyle>
    <p:bodyStyle>
      <a:lvl1pPr marL="342900" indent="-342900" algn="l" defTabSz="457200" rtl="0" eaLnBrk="1" fontAlgn="base" hangingPunct="1">
        <a:spcBef>
          <a:spcPct val="20000"/>
        </a:spcBef>
        <a:spcAft>
          <a:spcPct val="0"/>
        </a:spcAft>
        <a:buBlip>
          <a:blip r:embed="rId9"/>
        </a:buBlip>
        <a:defRPr kumimoji="1" lang="zh-CN" altLang="en-US" sz="2400" kern="1200" dirty="0">
          <a:solidFill>
            <a:srgbClr val="262626"/>
          </a:solidFill>
          <a:latin typeface="微软雅黑"/>
          <a:ea typeface="微软雅黑"/>
          <a:cs typeface="+mn-cs"/>
        </a:defRPr>
      </a:lvl1pPr>
      <a:lvl2pPr marL="742950" indent="-285750" algn="l" defTabSz="457200" rtl="0" eaLnBrk="1" fontAlgn="base" hangingPunct="1">
        <a:spcBef>
          <a:spcPct val="20000"/>
        </a:spcBef>
        <a:spcAft>
          <a:spcPct val="0"/>
        </a:spcAft>
        <a:buFont typeface="Arial" pitchFamily="34" charset="0"/>
        <a:buChar char="–"/>
        <a:defRPr kumimoji="1" lang="zh-CN" altLang="en-US" sz="2000" kern="1200" dirty="0">
          <a:solidFill>
            <a:srgbClr val="262626"/>
          </a:solidFill>
          <a:latin typeface="微软雅黑"/>
          <a:ea typeface="微软雅黑"/>
          <a:cs typeface="+mn-cs"/>
        </a:defRPr>
      </a:lvl2pPr>
      <a:lvl3pPr marL="11430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3pPr>
      <a:lvl4pPr marL="16002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4pPr>
      <a:lvl5pPr marL="2057400" indent="-228600" algn="l" defTabSz="457200" rtl="0" eaLnBrk="1" fontAlgn="base" hangingPunct="1">
        <a:spcBef>
          <a:spcPct val="20000"/>
        </a:spcBef>
        <a:spcAft>
          <a:spcPct val="0"/>
        </a:spcAft>
        <a:buFont typeface="Arial" pitchFamily="34" charset="0"/>
        <a:buChar char="»"/>
        <a:defRPr kumimoji="1" lang="zh-CN" altLang="en-US" kern="1200" dirty="0">
          <a:solidFill>
            <a:srgbClr val="262626"/>
          </a:solidFill>
          <a:latin typeface="微软雅黑"/>
          <a:ea typeface="微软雅黑"/>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15.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s>
</file>

<file path=ppt/slides/_rels/slide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notesSlide" Target="../notesSlides/notesSlide1.xml"/><Relationship Id="rId4"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notesSlide" Target="../notesSlides/notesSlide15.xml"/><Relationship Id="rId4"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6.xml"/><Relationship Id="rId7" Type="http://schemas.openxmlformats.org/officeDocument/2006/relationships/image" Target="../media/image51.png"/><Relationship Id="rId2" Type="http://schemas.openxmlformats.org/officeDocument/2006/relationships/slideLayout" Target="../slideLayouts/slideLayout15.xml"/><Relationship Id="rId1" Type="http://schemas.openxmlformats.org/officeDocument/2006/relationships/tags" Target="../tags/tag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5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54.png"/><Relationship Id="rId5" Type="http://schemas.openxmlformats.org/officeDocument/2006/relationships/tags" Target="../tags/tag48.xml"/><Relationship Id="rId10" Type="http://schemas.openxmlformats.org/officeDocument/2006/relationships/image" Target="../media/image53.png"/><Relationship Id="rId4" Type="http://schemas.openxmlformats.org/officeDocument/2006/relationships/tags" Target="../tags/tag47.xml"/><Relationship Id="rId9"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3.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30.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slideLayout" Target="../slideLayouts/slideLayout15.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slideLayout" Target="../slideLayouts/slideLayout3.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s>
</file>

<file path=ppt/slides/_rels/slide38.xml.rels><?xml version="1.0" encoding="UTF-8" standalone="yes"?>
<Relationships xmlns="http://schemas.openxmlformats.org/package/2006/relationships"><Relationship Id="rId2" Type="http://schemas.openxmlformats.org/officeDocument/2006/relationships/hyperlink" Target="http://192.168.xx.xxx/k3cloud/silverlight/WPFPrintSetup.msi"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fontScale="90000"/>
          </a:bodyPr>
          <a:lstStyle/>
          <a:p>
            <a:r>
              <a:rPr lang="zh-CN" altLang="en-US" dirty="0" smtClean="0">
                <a:solidFill>
                  <a:srgbClr val="00478A"/>
                </a:solidFill>
                <a:latin typeface="微软雅黑" pitchFamily="34" charset="-122"/>
              </a:rPr>
              <a:t>金蝶云功能介绍</a:t>
            </a:r>
            <a:r>
              <a:rPr lang="en-US" altLang="zh-CN" dirty="0" smtClean="0">
                <a:solidFill>
                  <a:srgbClr val="00478A"/>
                </a:solidFill>
                <a:latin typeface="微软雅黑" pitchFamily="34" charset="-122"/>
              </a:rPr>
              <a:t/>
            </a:r>
            <a:br>
              <a:rPr lang="en-US" altLang="zh-CN" dirty="0" smtClean="0">
                <a:solidFill>
                  <a:srgbClr val="00478A"/>
                </a:solidFill>
                <a:latin typeface="微软雅黑" pitchFamily="34" charset="-122"/>
              </a:rPr>
            </a:br>
            <a:r>
              <a:rPr lang="en-US" altLang="zh-CN" dirty="0" smtClean="0">
                <a:solidFill>
                  <a:srgbClr val="00478A"/>
                </a:solidFill>
                <a:latin typeface="微软雅黑" pitchFamily="34" charset="-122"/>
              </a:rPr>
              <a:t>—</a:t>
            </a:r>
            <a:r>
              <a:rPr lang="zh-CN" altLang="en-US" dirty="0" smtClean="0">
                <a:solidFill>
                  <a:srgbClr val="00478A"/>
                </a:solidFill>
                <a:latin typeface="微软雅黑" pitchFamily="34" charset="-122"/>
              </a:rPr>
              <a:t>套打设计平台</a:t>
            </a:r>
            <a:endParaRPr lang="zh-CN" altLang="en-US" dirty="0">
              <a:solidFill>
                <a:srgbClr val="00478A"/>
              </a:solidFill>
              <a:latin typeface="微软雅黑" pitchFamily="34" charset="-122"/>
            </a:endParaRPr>
          </a:p>
        </p:txBody>
      </p:sp>
    </p:spTree>
    <p:extLst>
      <p:ext uri="{BB962C8B-B14F-4D97-AF65-F5344CB8AC3E}">
        <p14:creationId xmlns:p14="http://schemas.microsoft.com/office/powerpoint/2010/main" xmlns="" val="403196976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dirty="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 cy="284802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8"/>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整体概述</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9"/>
            </p:custDataLst>
          </p:nvPr>
        </p:nvSpPr>
        <p:spPr>
          <a:xfrm>
            <a:off x="2339752" y="2395786"/>
            <a:ext cx="3009427" cy="323850"/>
          </a:xfrm>
          <a:prstGeom prst="rect">
            <a:avLst/>
          </a:prstGeom>
          <a:solidFill>
            <a:srgbClr val="DF642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平台特性</a:t>
            </a:r>
            <a:endParaRPr lang="en-US" altLang="zh-CN" sz="1200" kern="0" dirty="0">
              <a:solidFill>
                <a:srgbClr val="FFFFFF"/>
              </a:solidFill>
              <a:latin typeface="+mj-ea"/>
              <a:ea typeface="+mj-ea"/>
              <a:cs typeface="Arial" panose="020B0604020202020204" pitchFamily="34" charset="0"/>
            </a:endParaRPr>
          </a:p>
        </p:txBody>
      </p:sp>
      <p:sp>
        <p:nvSpPr>
          <p:cNvPr id="28" name="矩形 27"/>
          <p:cNvSpPr/>
          <p:nvPr>
            <p:custDataLst>
              <p:tags r:id="rId10"/>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实例应用</a:t>
            </a:r>
            <a:endParaRPr lang="en-US" altLang="zh-CN" sz="1200" kern="0" dirty="0">
              <a:solidFill>
                <a:srgbClr val="FFFFFF"/>
              </a:solidFill>
              <a:latin typeface="+mj-ea"/>
              <a:ea typeface="+mj-ea"/>
              <a:cs typeface="Arial" panose="020B0604020202020204" pitchFamily="34" charset="0"/>
            </a:endParaRPr>
          </a:p>
        </p:txBody>
      </p:sp>
      <p:sp>
        <p:nvSpPr>
          <p:cNvPr id="12" name="矩形 11"/>
          <p:cNvSpPr/>
          <p:nvPr>
            <p:custDataLst>
              <p:tags r:id="rId11"/>
            </p:custDataLst>
          </p:nvPr>
        </p:nvSpPr>
        <p:spPr>
          <a:xfrm>
            <a:off x="2348532" y="3525738"/>
            <a:ext cx="3447603"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常见问题</a:t>
            </a:r>
            <a:endParaRPr lang="en-US" altLang="zh-CN" sz="1200" kern="0" dirty="0">
              <a:solidFill>
                <a:srgbClr val="FFFFFF"/>
              </a:solidFill>
              <a:latin typeface="+mj-ea"/>
              <a:ea typeface="+mj-ea"/>
              <a:cs typeface="Arial" panose="020B0604020202020204" pitchFamily="34" charset="0"/>
            </a:endParaRPr>
          </a:p>
        </p:txBody>
      </p:sp>
      <p:sp>
        <p:nvSpPr>
          <p:cNvPr id="13" name="TextBox 35"/>
          <p:cNvSpPr txBox="1"/>
          <p:nvPr>
            <p:custDataLst>
              <p:tags r:id="rId12"/>
            </p:custDataLst>
          </p:nvPr>
        </p:nvSpPr>
        <p:spPr>
          <a:xfrm>
            <a:off x="1798016" y="3410291"/>
            <a:ext cx="527447" cy="439095"/>
          </a:xfrm>
          <a:prstGeom prst="rect">
            <a:avLst/>
          </a:prstGeom>
          <a:noFill/>
        </p:spPr>
        <p:txBody>
          <a:bodyPr>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p>
        </p:txBody>
      </p:sp>
    </p:spTree>
    <p:custDataLst>
      <p:tags r:id="rId1"/>
    </p:custDataLst>
    <p:extLst>
      <p:ext uri="{BB962C8B-B14F-4D97-AF65-F5344CB8AC3E}">
        <p14:creationId xmlns:p14="http://schemas.microsoft.com/office/powerpoint/2010/main" xmlns="" val="2982727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PART2.1</a:t>
            </a:r>
            <a:r>
              <a:rPr lang="zh-CN" altLang="en-US" sz="2400" b="1" spc="300" dirty="0" smtClean="0">
                <a:solidFill>
                  <a:schemeClr val="tx1">
                    <a:lumMod val="85000"/>
                    <a:lumOff val="15000"/>
                  </a:schemeClr>
                </a:solidFill>
                <a:ea typeface="微软雅黑" panose="020B0503020204020204" pitchFamily="34" charset="-122"/>
              </a:rPr>
              <a:t>：套打控件</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3880403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1181862"/>
          </a:xfrm>
          <a:prstGeom prst="rect">
            <a:avLst/>
          </a:prstGeom>
        </p:spPr>
        <p:txBody>
          <a:bodyPr wrap="square">
            <a:spAutoFit/>
          </a:bodyPr>
          <a:lstStyle/>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工具箱提供多种类型控件；</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可直接拖放到设计界面；</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灵活绑定数据源和</a:t>
            </a:r>
            <a:r>
              <a:rPr lang="zh-CN" altLang="en-US" sz="1200" dirty="0">
                <a:latin typeface="微软雅黑" pitchFamily="34" charset="-122"/>
                <a:ea typeface="微软雅黑" pitchFamily="34" charset="-122"/>
              </a:rPr>
              <a:t>配置</a:t>
            </a:r>
            <a:r>
              <a:rPr lang="zh-CN" altLang="en-US" sz="1200" dirty="0" smtClean="0">
                <a:latin typeface="微软雅黑" pitchFamily="34" charset="-122"/>
                <a:ea typeface="微软雅黑" pitchFamily="34" charset="-122"/>
              </a:rPr>
              <a:t>属性；</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不同控件按需进行套打配置；</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zh-CN" altLang="en-US" sz="120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55776" y="729019"/>
            <a:ext cx="6408712" cy="4002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2415107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页</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1578894"/>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页</a:t>
            </a:r>
            <a:r>
              <a:rPr lang="zh-CN" altLang="zh-CN" sz="1200" dirty="0">
                <a:latin typeface="微软雅黑" pitchFamily="34" charset="-122"/>
                <a:ea typeface="微软雅黑" pitchFamily="34" charset="-122"/>
              </a:rPr>
              <a:t>随套打</a:t>
            </a:r>
            <a:r>
              <a:rPr lang="zh-CN" altLang="zh-CN" sz="1200" dirty="0" smtClean="0">
                <a:latin typeface="微软雅黑" pitchFamily="34" charset="-122"/>
                <a:ea typeface="微软雅黑" pitchFamily="34" charset="-122"/>
              </a:rPr>
              <a:t>模板创建</a:t>
            </a:r>
            <a:r>
              <a:rPr lang="zh-CN" altLang="zh-CN" sz="1200" dirty="0">
                <a:latin typeface="微软雅黑" pitchFamily="34" charset="-122"/>
                <a:ea typeface="微软雅黑" pitchFamily="34" charset="-122"/>
              </a:rPr>
              <a:t>和</a:t>
            </a:r>
            <a:r>
              <a:rPr lang="zh-CN" altLang="zh-CN" sz="1200" dirty="0" smtClean="0">
                <a:latin typeface="微软雅黑" pitchFamily="34" charset="-122"/>
                <a:ea typeface="微软雅黑" pitchFamily="34" charset="-122"/>
              </a:rPr>
              <a:t>删除</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页是模板的设计</a:t>
            </a:r>
            <a:r>
              <a:rPr lang="zh-CN" altLang="zh-CN" sz="1200" dirty="0" smtClean="0">
                <a:latin typeface="微软雅黑" pitchFamily="34" charset="-122"/>
                <a:ea typeface="微软雅黑" pitchFamily="34" charset="-122"/>
              </a:rPr>
              <a:t>区域</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页的大小为纸张大小减去四边距后的</a:t>
            </a:r>
            <a:r>
              <a:rPr lang="zh-CN" altLang="zh-CN" sz="1200" dirty="0" smtClean="0">
                <a:latin typeface="微软雅黑" pitchFamily="34" charset="-122"/>
                <a:ea typeface="微软雅黑" pitchFamily="34" charset="-122"/>
              </a:rPr>
              <a:t>尺寸</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可以设置打印纸张、方向和节纸打印类型等</a:t>
            </a:r>
            <a:endParaRPr lang="en-US" altLang="zh-CN" sz="1200" dirty="0">
              <a:latin typeface="微软雅黑" pitchFamily="34" charset="-122"/>
              <a:ea typeface="微软雅黑" pitchFamily="34" charset="-122"/>
            </a:endParaRPr>
          </a:p>
          <a:p>
            <a:pPr marL="0" lvl="2" defTabSz="2044700">
              <a:lnSpc>
                <a:spcPct val="90000"/>
              </a:lnSpc>
              <a:spcAft>
                <a:spcPct val="35000"/>
              </a:spcAft>
              <a:buClr>
                <a:srgbClr val="003399"/>
              </a:buClr>
              <a:buSzPct val="100000"/>
            </a:pPr>
            <a:endParaRPr lang="en-US" altLang="zh-CN" sz="1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00000" y="730800"/>
            <a:ext cx="4752975"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6798664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金额对象</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3333220"/>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支持</a:t>
            </a:r>
            <a:r>
              <a:rPr lang="zh-CN" altLang="zh-CN" sz="1200" dirty="0">
                <a:latin typeface="微软雅黑" pitchFamily="34" charset="-122"/>
                <a:ea typeface="微软雅黑" pitchFamily="34" charset="-122"/>
              </a:rPr>
              <a:t>绑定数据源和固定</a:t>
            </a:r>
            <a:r>
              <a:rPr lang="zh-CN" altLang="zh-CN" sz="1200" dirty="0" smtClean="0">
                <a:latin typeface="微软雅黑" pitchFamily="34" charset="-122"/>
                <a:ea typeface="微软雅黑" pitchFamily="34" charset="-122"/>
              </a:rPr>
              <a:t>文本</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支持设置</a:t>
            </a:r>
            <a:r>
              <a:rPr lang="zh-CN" altLang="zh-CN" sz="1200" dirty="0" smtClean="0">
                <a:latin typeface="微软雅黑" pitchFamily="34" charset="-122"/>
                <a:ea typeface="微软雅黑" pitchFamily="34" charset="-122"/>
              </a:rPr>
              <a:t>小写</a:t>
            </a:r>
            <a:r>
              <a:rPr lang="zh-CN" altLang="en-US" sz="1200" dirty="0" smtClean="0">
                <a:latin typeface="微软雅黑" pitchFamily="34" charset="-122"/>
                <a:ea typeface="微软雅黑" pitchFamily="34" charset="-122"/>
              </a:rPr>
              <a:t>大写</a:t>
            </a:r>
            <a:r>
              <a:rPr lang="zh-CN" altLang="zh-CN" sz="1200" dirty="0" smtClean="0">
                <a:latin typeface="微软雅黑" pitchFamily="34" charset="-122"/>
                <a:ea typeface="微软雅黑" pitchFamily="34" charset="-122"/>
              </a:rPr>
              <a:t>金额</a:t>
            </a:r>
            <a:r>
              <a:rPr lang="zh-CN" altLang="en-US" sz="1200" dirty="0" smtClean="0">
                <a:latin typeface="微软雅黑" pitchFamily="34" charset="-122"/>
                <a:ea typeface="微软雅黑" pitchFamily="34" charset="-122"/>
              </a:rPr>
              <a:t>模式；</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支持</a:t>
            </a:r>
            <a:r>
              <a:rPr lang="zh-CN" altLang="en-US" sz="1200" dirty="0">
                <a:latin typeface="微软雅黑" pitchFamily="34" charset="-122"/>
                <a:ea typeface="微软雅黑" pitchFamily="34" charset="-122"/>
              </a:rPr>
              <a:t>添加</a:t>
            </a:r>
            <a:r>
              <a:rPr lang="zh-CN" altLang="zh-CN" sz="1200" dirty="0" smtClean="0">
                <a:latin typeface="微软雅黑" pitchFamily="34" charset="-122"/>
                <a:ea typeface="微软雅黑" pitchFamily="34" charset="-122"/>
              </a:rPr>
              <a:t>前</a:t>
            </a:r>
            <a:r>
              <a:rPr lang="zh-CN" altLang="zh-CN" sz="1200" dirty="0">
                <a:latin typeface="微软雅黑" pitchFamily="34" charset="-122"/>
                <a:ea typeface="微软雅黑" pitchFamily="34" charset="-122"/>
              </a:rPr>
              <a:t>后缀</a:t>
            </a:r>
            <a:r>
              <a:rPr lang="zh-CN" altLang="zh-CN" sz="1200" dirty="0" smtClean="0">
                <a:latin typeface="微软雅黑" pitchFamily="34" charset="-122"/>
                <a:ea typeface="微软雅黑" pitchFamily="34" charset="-122"/>
              </a:rPr>
              <a:t>字样</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提供对</a:t>
            </a:r>
            <a:r>
              <a:rPr lang="zh-CN" altLang="zh-CN" sz="1200" dirty="0">
                <a:latin typeface="微软雅黑" pitchFamily="34" charset="-122"/>
                <a:ea typeface="微软雅黑" pitchFamily="34" charset="-122"/>
              </a:rPr>
              <a:t>静态和动态币别的支持金额对象</a:t>
            </a:r>
            <a:r>
              <a:rPr lang="zh-CN" altLang="zh-CN" sz="1200" dirty="0" smtClean="0">
                <a:latin typeface="微软雅黑" pitchFamily="34" charset="-122"/>
                <a:ea typeface="微软雅黑" pitchFamily="34" charset="-122"/>
              </a:rPr>
              <a:t>属性</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支持金额的精度设置</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支持设置金额字段值的拆分显示</a:t>
            </a:r>
            <a:endParaRPr lang="en-US" altLang="zh-CN" sz="1200" dirty="0" smtClean="0">
              <a:latin typeface="微软雅黑" pitchFamily="34" charset="-122"/>
              <a:ea typeface="微软雅黑" pitchFamily="34" charset="-122"/>
            </a:endParaRPr>
          </a:p>
          <a:p>
            <a:pPr defTabSz="2044700">
              <a:lnSpc>
                <a:spcPct val="90000"/>
              </a:lnSpc>
              <a:spcAft>
                <a:spcPct val="35000"/>
              </a:spcAft>
            </a:pPr>
            <a:endParaRPr lang="zh-CN" altLang="en-US" sz="1200" dirty="0">
              <a:latin typeface="微软雅黑" pitchFamily="34" charset="-122"/>
              <a:ea typeface="微软雅黑"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19872" y="555526"/>
            <a:ext cx="5353050" cy="439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0514538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数据表格</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594556"/>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它</a:t>
            </a:r>
            <a:r>
              <a:rPr lang="zh-CN" altLang="zh-CN" sz="1200" dirty="0">
                <a:latin typeface="微软雅黑" pitchFamily="34" charset="-122"/>
                <a:ea typeface="微软雅黑" pitchFamily="34" charset="-122"/>
              </a:rPr>
              <a:t>由规整的行、列组成，行列的交汇处为</a:t>
            </a:r>
            <a:r>
              <a:rPr lang="zh-CN" altLang="zh-CN" sz="1200" dirty="0" smtClean="0">
                <a:latin typeface="微软雅黑" pitchFamily="34" charset="-122"/>
                <a:ea typeface="微软雅黑" pitchFamily="34" charset="-122"/>
              </a:rPr>
              <a:t>单元格</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普通</a:t>
            </a:r>
            <a:r>
              <a:rPr lang="zh-CN" altLang="en-US" sz="1200" dirty="0">
                <a:latin typeface="微软雅黑" pitchFamily="34" charset="-122"/>
                <a:ea typeface="微软雅黑" pitchFamily="34" charset="-122"/>
              </a:rPr>
              <a:t>行：可以在其单元格内输入文本、绑定字段、或设置为统计字段，对所有数据进行</a:t>
            </a:r>
            <a:r>
              <a:rPr lang="zh-CN" altLang="en-US" sz="1200" dirty="0" smtClean="0">
                <a:latin typeface="微软雅黑" pitchFamily="34" charset="-122"/>
                <a:ea typeface="微软雅黑" pitchFamily="34" charset="-122"/>
              </a:rPr>
              <a:t>总计</a:t>
            </a:r>
            <a:r>
              <a:rPr lang="zh-CN" altLang="en-US" sz="1200" dirty="0">
                <a:latin typeface="微软雅黑" pitchFamily="34" charset="-122"/>
                <a:ea typeface="微软雅黑" pitchFamily="34" charset="-122"/>
              </a:rPr>
              <a:t>；</a:t>
            </a: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分组行：</a:t>
            </a:r>
            <a:r>
              <a:rPr lang="zh-CN" altLang="en-US" sz="1200" dirty="0" smtClean="0">
                <a:latin typeface="微软雅黑" pitchFamily="34" charset="-122"/>
                <a:ea typeface="微软雅黑" pitchFamily="34" charset="-122"/>
              </a:rPr>
              <a:t>用于</a:t>
            </a:r>
            <a:r>
              <a:rPr lang="zh-CN" altLang="en-US" sz="1200" dirty="0">
                <a:latin typeface="微软雅黑" pitchFamily="34" charset="-122"/>
                <a:ea typeface="微软雅黑" pitchFamily="34" charset="-122"/>
              </a:rPr>
              <a:t>显示分组</a:t>
            </a:r>
            <a:r>
              <a:rPr lang="zh-CN" altLang="en-US" sz="1200" dirty="0" smtClean="0">
                <a:latin typeface="微软雅黑" pitchFamily="34" charset="-122"/>
                <a:ea typeface="微软雅黑" pitchFamily="34" charset="-122"/>
              </a:rPr>
              <a:t>信息；</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数据行：</a:t>
            </a:r>
            <a:r>
              <a:rPr lang="zh-CN" altLang="en-US" sz="1200" dirty="0">
                <a:latin typeface="微软雅黑" pitchFamily="34" charset="-122"/>
                <a:ea typeface="微软雅黑" pitchFamily="34" charset="-122"/>
              </a:rPr>
              <a:t>数据行是用来循环展示数据</a:t>
            </a:r>
            <a:r>
              <a:rPr lang="zh-CN" altLang="en-US" sz="1200" dirty="0" smtClean="0">
                <a:latin typeface="微软雅黑" pitchFamily="34" charset="-122"/>
                <a:ea typeface="微软雅黑" pitchFamily="34" charset="-122"/>
              </a:rPr>
              <a:t>，如分录</a:t>
            </a:r>
            <a:r>
              <a:rPr lang="zh-CN" altLang="en-US" sz="1200" dirty="0">
                <a:latin typeface="微软雅黑" pitchFamily="34" charset="-122"/>
                <a:ea typeface="微软雅黑" pitchFamily="34" charset="-122"/>
              </a:rPr>
              <a:t>行或明细行，是数据表中最重要的</a:t>
            </a:r>
            <a:r>
              <a:rPr lang="zh-CN" altLang="en-US" sz="1200" dirty="0" smtClean="0">
                <a:latin typeface="微软雅黑" pitchFamily="34" charset="-122"/>
                <a:ea typeface="微软雅黑" pitchFamily="34" charset="-122"/>
              </a:rPr>
              <a:t>行；</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数据</a:t>
            </a:r>
            <a:r>
              <a:rPr lang="zh-CN" altLang="zh-CN" sz="1200" dirty="0" smtClean="0">
                <a:latin typeface="微软雅黑" pitchFamily="34" charset="-122"/>
                <a:ea typeface="微软雅黑" pitchFamily="34" charset="-122"/>
              </a:rPr>
              <a:t>表</a:t>
            </a:r>
            <a:r>
              <a:rPr lang="zh-CN" altLang="en-US" sz="1200" dirty="0" smtClean="0">
                <a:latin typeface="微软雅黑" pitchFamily="34" charset="-122"/>
                <a:ea typeface="微软雅黑" pitchFamily="34" charset="-122"/>
              </a:rPr>
              <a:t>格</a:t>
            </a:r>
            <a:r>
              <a:rPr lang="zh-CN" altLang="zh-CN" sz="1200" dirty="0" smtClean="0">
                <a:latin typeface="微软雅黑" pitchFamily="34" charset="-122"/>
                <a:ea typeface="微软雅黑" pitchFamily="34" charset="-122"/>
              </a:rPr>
              <a:t>具有</a:t>
            </a:r>
            <a:r>
              <a:rPr lang="zh-CN" altLang="zh-CN" sz="1200" dirty="0">
                <a:latin typeface="微软雅黑" pitchFamily="34" charset="-122"/>
                <a:ea typeface="微软雅黑" pitchFamily="34" charset="-122"/>
              </a:rPr>
              <a:t>分组、分页、统计等</a:t>
            </a:r>
            <a:r>
              <a:rPr lang="zh-CN" altLang="zh-CN" sz="1200" dirty="0" smtClean="0">
                <a:latin typeface="微软雅黑" pitchFamily="34" charset="-122"/>
                <a:ea typeface="微软雅黑" pitchFamily="34" charset="-122"/>
              </a:rPr>
              <a:t>功能</a:t>
            </a:r>
            <a:r>
              <a:rPr lang="zh-CN" altLang="en-US" sz="1200" dirty="0" smtClean="0">
                <a:latin typeface="微软雅黑" pitchFamily="34" charset="-122"/>
                <a:ea typeface="微软雅黑" pitchFamily="34" charset="-122"/>
              </a:rPr>
              <a:t>；</a:t>
            </a:r>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27784" y="729018"/>
            <a:ext cx="6353407"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85099" y="746158"/>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483767" y="729018"/>
            <a:ext cx="649742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43808" y="746158"/>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8138384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数据表格</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向导</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806922"/>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表格</a:t>
            </a:r>
            <a:r>
              <a:rPr lang="en-US" altLang="zh-CN" sz="1200" dirty="0" smtClean="0">
                <a:latin typeface="微软雅黑" pitchFamily="34" charset="-122"/>
                <a:ea typeface="微软雅黑" pitchFamily="34" charset="-122"/>
              </a:rPr>
              <a:t>】-&gt;【</a:t>
            </a:r>
            <a:r>
              <a:rPr lang="zh-CN" altLang="en-US" sz="1200" b="1" dirty="0" smtClean="0">
                <a:latin typeface="微软雅黑" pitchFamily="34" charset="-122"/>
                <a:ea typeface="微软雅黑" pitchFamily="34" charset="-122"/>
              </a:rPr>
              <a:t>数据</a:t>
            </a:r>
            <a:r>
              <a:rPr lang="zh-CN" altLang="en-US" sz="1200" b="1" dirty="0">
                <a:latin typeface="微软雅黑" pitchFamily="34" charset="-122"/>
                <a:ea typeface="微软雅黑" pitchFamily="34" charset="-122"/>
              </a:rPr>
              <a:t>表格</a:t>
            </a:r>
            <a:r>
              <a:rPr lang="zh-CN" altLang="en-US" sz="1200" b="1" dirty="0" smtClean="0">
                <a:latin typeface="微软雅黑" pitchFamily="34" charset="-122"/>
                <a:ea typeface="微软雅黑" pitchFamily="34" charset="-122"/>
              </a:rPr>
              <a:t>向导</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，打开数据表格向导；</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以向导的方式快速实现数据表格的数据源绑定、数据分组、数据统计以及字段</a:t>
            </a:r>
            <a:r>
              <a:rPr lang="zh-CN" altLang="zh-CN" sz="1200" dirty="0" smtClean="0">
                <a:latin typeface="微软雅黑" pitchFamily="34" charset="-122"/>
                <a:ea typeface="微软雅黑" pitchFamily="34" charset="-122"/>
              </a:rPr>
              <a:t>布局</a:t>
            </a:r>
            <a:r>
              <a:rPr lang="en-US" altLang="zh-CN" sz="1200" dirty="0" smtClean="0">
                <a:latin typeface="微软雅黑" pitchFamily="34" charset="-122"/>
                <a:ea typeface="微软雅黑" pitchFamily="34" charset="-122"/>
              </a:rPr>
              <a:t>;</a:t>
            </a: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第一步选择数据源；</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第二步选择打印的字段；</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第三步分组依据</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可选</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第四步设置统计字段</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可选</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71800" y="729018"/>
            <a:ext cx="469324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71800" y="726761"/>
            <a:ext cx="469324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771800" y="726761"/>
            <a:ext cx="469324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71800" y="729018"/>
            <a:ext cx="469324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8561811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数据表格</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分组管理</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299091"/>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表格</a:t>
            </a:r>
            <a:r>
              <a:rPr lang="en-US" altLang="zh-CN" sz="1200" dirty="0" smtClean="0">
                <a:latin typeface="微软雅黑" pitchFamily="34" charset="-122"/>
                <a:ea typeface="微软雅黑" pitchFamily="34" charset="-122"/>
              </a:rPr>
              <a:t>】-&gt;【</a:t>
            </a:r>
            <a:r>
              <a:rPr lang="zh-CN" altLang="en-US" sz="1200" b="1" dirty="0" smtClean="0">
                <a:latin typeface="微软雅黑" pitchFamily="34" charset="-122"/>
                <a:ea typeface="微软雅黑" pitchFamily="34" charset="-122"/>
              </a:rPr>
              <a:t>分组管理</a:t>
            </a: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打开分组管理；</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从</a:t>
            </a:r>
            <a:r>
              <a:rPr lang="zh-CN" altLang="zh-CN" sz="1200" dirty="0">
                <a:latin typeface="微软雅黑" pitchFamily="34" charset="-122"/>
                <a:ea typeface="微软雅黑" pitchFamily="34" charset="-122"/>
              </a:rPr>
              <a:t>左边备选字段中选择分组字段，添加至右边“已添加分组”里，支持添加多个分组字段，分组字段从上到下的次序表示先后的分组</a:t>
            </a:r>
            <a:r>
              <a:rPr lang="zh-CN" altLang="zh-CN" sz="1200" dirty="0" smtClean="0">
                <a:latin typeface="微软雅黑" pitchFamily="34" charset="-122"/>
                <a:ea typeface="微软雅黑" pitchFamily="34" charset="-122"/>
              </a:rPr>
              <a:t>次序</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选择“已添加分组”字段，点击高级可以配置“不同分组重起一页”和“不同分组重新计算页码”；</a:t>
            </a:r>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99792" y="729018"/>
            <a:ext cx="521256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802712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数据表格</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汇总管理</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1754326"/>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表格</a:t>
            </a:r>
            <a:r>
              <a:rPr lang="en-US" altLang="zh-CN" sz="1200" dirty="0" smtClean="0">
                <a:latin typeface="微软雅黑" pitchFamily="34" charset="-122"/>
                <a:ea typeface="微软雅黑" pitchFamily="34" charset="-122"/>
              </a:rPr>
              <a:t>】-&gt;【</a:t>
            </a:r>
            <a:r>
              <a:rPr lang="zh-CN" altLang="en-US" sz="1200" b="1" dirty="0">
                <a:latin typeface="微软雅黑" pitchFamily="34" charset="-122"/>
                <a:ea typeface="微软雅黑" pitchFamily="34" charset="-122"/>
              </a:rPr>
              <a:t>汇总</a:t>
            </a:r>
            <a:r>
              <a:rPr lang="zh-CN" altLang="en-US" sz="1200" b="1" dirty="0" smtClean="0">
                <a:latin typeface="微软雅黑" pitchFamily="34" charset="-122"/>
                <a:ea typeface="微软雅黑" pitchFamily="34" charset="-122"/>
              </a:rPr>
              <a:t>管理</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打开</a:t>
            </a:r>
            <a:r>
              <a:rPr lang="zh-CN" altLang="en-US" sz="1200" dirty="0">
                <a:latin typeface="微软雅黑" pitchFamily="34" charset="-122"/>
                <a:ea typeface="微软雅黑" pitchFamily="34" charset="-122"/>
              </a:rPr>
              <a:t>汇总</a:t>
            </a:r>
            <a:r>
              <a:rPr lang="zh-CN" altLang="en-US" sz="1200" dirty="0" smtClean="0">
                <a:latin typeface="微软雅黑" pitchFamily="34" charset="-122"/>
                <a:ea typeface="微软雅黑" pitchFamily="34" charset="-122"/>
              </a:rPr>
              <a:t>管理</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汇总的功能是按汇总依据字段进行合并，</a:t>
            </a:r>
            <a:r>
              <a:rPr lang="zh-CN" altLang="zh-CN" sz="1200" dirty="0" smtClean="0">
                <a:latin typeface="微软雅黑" pitchFamily="34" charset="-122"/>
                <a:ea typeface="微软雅黑" pitchFamily="34" charset="-122"/>
              </a:rPr>
              <a:t>并</a:t>
            </a:r>
            <a:r>
              <a:rPr lang="zh-CN" altLang="en-US" sz="1200" dirty="0" smtClean="0">
                <a:latin typeface="微软雅黑" pitchFamily="34" charset="-122"/>
                <a:ea typeface="微软雅黑" pitchFamily="34" charset="-122"/>
              </a:rPr>
              <a:t>按高级设置中的方式</a:t>
            </a:r>
            <a:r>
              <a:rPr lang="zh-CN" altLang="zh-CN" sz="1200" dirty="0" smtClean="0">
                <a:latin typeface="微软雅黑" pitchFamily="34" charset="-122"/>
                <a:ea typeface="微软雅黑" pitchFamily="34" charset="-122"/>
              </a:rPr>
              <a:t>进行</a:t>
            </a:r>
            <a:r>
              <a:rPr lang="zh-CN" altLang="en-US" sz="1200" dirty="0" smtClean="0">
                <a:latin typeface="微软雅黑" pitchFamily="34" charset="-122"/>
                <a:ea typeface="微软雅黑" pitchFamily="34" charset="-122"/>
              </a:rPr>
              <a:t>汇总</a:t>
            </a:r>
            <a:r>
              <a:rPr lang="zh-CN" altLang="zh-CN"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其他字段取汇总依据字段的第一条分录的</a:t>
            </a:r>
            <a:r>
              <a:rPr lang="zh-CN" altLang="zh-CN" sz="1200" dirty="0" smtClean="0">
                <a:latin typeface="微软雅黑" pitchFamily="34" charset="-122"/>
                <a:ea typeface="微软雅黑" pitchFamily="34" charset="-122"/>
              </a:rPr>
              <a:t>数据</a:t>
            </a:r>
            <a:endParaRPr lang="en-US" altLang="zh-CN" sz="1200" dirty="0" smtClean="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51648" y="743504"/>
            <a:ext cx="469324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47864" y="627535"/>
            <a:ext cx="5332859" cy="4392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499817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数据表格</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承前过次</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3213187"/>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表格</a:t>
            </a:r>
            <a:r>
              <a:rPr lang="en-US" altLang="zh-CN" sz="1200" dirty="0" smtClean="0">
                <a:latin typeface="微软雅黑" pitchFamily="34" charset="-122"/>
                <a:ea typeface="微软雅黑" pitchFamily="34" charset="-122"/>
              </a:rPr>
              <a:t>】-&gt;【</a:t>
            </a:r>
            <a:r>
              <a:rPr lang="zh-CN" altLang="en-US" sz="1200" b="1" dirty="0" smtClean="0">
                <a:latin typeface="微软雅黑" pitchFamily="34" charset="-122"/>
                <a:ea typeface="微软雅黑" pitchFamily="34" charset="-122"/>
              </a:rPr>
              <a:t>承前过次</a:t>
            </a: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打开承前过次；</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主要</a:t>
            </a:r>
            <a:r>
              <a:rPr lang="zh-CN" altLang="zh-CN" sz="1200" dirty="0">
                <a:latin typeface="微软雅黑" pitchFamily="34" charset="-122"/>
                <a:ea typeface="微软雅黑" pitchFamily="34" charset="-122"/>
              </a:rPr>
              <a:t>功能就是连续打印多页数据时根据需要在每一页的头部或尾部插入行显示数据起到承前起后的作用，数据内容多为重复上一条数据或者进行区域（页）统计或者累计，目前不支持在承前页行中显示分组小计</a:t>
            </a:r>
            <a:r>
              <a:rPr lang="zh-CN" altLang="zh-CN"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例如：连续打印</a:t>
            </a:r>
            <a:r>
              <a:rPr lang="en-US" altLang="zh-CN" sz="1200" dirty="0">
                <a:latin typeface="微软雅黑" pitchFamily="34" charset="-122"/>
                <a:ea typeface="微软雅黑" pitchFamily="34" charset="-122"/>
              </a:rPr>
              <a:t>3</a:t>
            </a:r>
            <a:r>
              <a:rPr lang="zh-CN" altLang="zh-CN" sz="1200" dirty="0">
                <a:latin typeface="微软雅黑" pitchFamily="34" charset="-122"/>
                <a:ea typeface="微软雅黑" pitchFamily="34" charset="-122"/>
              </a:rPr>
              <a:t>页，则第</a:t>
            </a:r>
            <a:r>
              <a:rPr lang="en-US" altLang="zh-CN" sz="1200" dirty="0">
                <a:latin typeface="微软雅黑" pitchFamily="34" charset="-122"/>
                <a:ea typeface="微软雅黑" pitchFamily="34" charset="-122"/>
              </a:rPr>
              <a:t>1</a:t>
            </a:r>
            <a:r>
              <a:rPr lang="zh-CN" altLang="zh-CN" sz="1200" dirty="0">
                <a:latin typeface="微软雅黑" pitchFamily="34" charset="-122"/>
                <a:ea typeface="微软雅黑" pitchFamily="34" charset="-122"/>
              </a:rPr>
              <a:t>页有过次行，第</a:t>
            </a:r>
            <a:r>
              <a:rPr lang="en-US" altLang="zh-CN" sz="1200" dirty="0">
                <a:latin typeface="微软雅黑" pitchFamily="34" charset="-122"/>
                <a:ea typeface="微软雅黑" pitchFamily="34" charset="-122"/>
              </a:rPr>
              <a:t>2</a:t>
            </a:r>
            <a:r>
              <a:rPr lang="zh-CN" altLang="zh-CN" sz="1200" dirty="0">
                <a:latin typeface="微软雅黑" pitchFamily="34" charset="-122"/>
                <a:ea typeface="微软雅黑" pitchFamily="34" charset="-122"/>
              </a:rPr>
              <a:t>页有承前行和过次行，第</a:t>
            </a:r>
            <a:r>
              <a:rPr lang="en-US" altLang="zh-CN" sz="1200" dirty="0">
                <a:latin typeface="微软雅黑" pitchFamily="34" charset="-122"/>
                <a:ea typeface="微软雅黑" pitchFamily="34" charset="-122"/>
              </a:rPr>
              <a:t>3</a:t>
            </a:r>
            <a:r>
              <a:rPr lang="zh-CN" altLang="zh-CN" sz="1200" dirty="0">
                <a:latin typeface="微软雅黑" pitchFamily="34" charset="-122"/>
                <a:ea typeface="微软雅黑" pitchFamily="34" charset="-122"/>
              </a:rPr>
              <a:t>页只有承前行。</a:t>
            </a:r>
          </a:p>
          <a:p>
            <a:pPr marL="285750" lvl="2"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15817" y="729018"/>
            <a:ext cx="2978492" cy="263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43808" y="3475695"/>
            <a:ext cx="4464496"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80000" y="1440000"/>
            <a:ext cx="5105400" cy="2552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80000" y="1440000"/>
            <a:ext cx="5067300" cy="2552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880000" y="1440000"/>
            <a:ext cx="5048080" cy="255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7931327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124"/>
                                        </p:tgtEl>
                                      </p:cBhvr>
                                    </p:animEffect>
                                    <p:set>
                                      <p:cBhvr>
                                        <p:cTn id="10" dur="1" fill="hold">
                                          <p:stCondLst>
                                            <p:cond delay="499"/>
                                          </p:stCondLst>
                                        </p:cTn>
                                        <p:tgtEl>
                                          <p:spTgt spid="512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126"/>
                                        </p:tgtEl>
                                      </p:cBhvr>
                                    </p:animEffect>
                                    <p:set>
                                      <p:cBhvr>
                                        <p:cTn id="17" dur="1" fill="hold">
                                          <p:stCondLst>
                                            <p:cond delay="499"/>
                                          </p:stCondLst>
                                        </p:cTn>
                                        <p:tgtEl>
                                          <p:spTgt spid="512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51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127"/>
                                        </p:tgtEl>
                                      </p:cBhvr>
                                    </p:animEffect>
                                    <p:set>
                                      <p:cBhvr>
                                        <p:cTn id="24" dur="1" fill="hold">
                                          <p:stCondLst>
                                            <p:cond delay="499"/>
                                          </p:stCondLst>
                                        </p:cTn>
                                        <p:tgtEl>
                                          <p:spTgt spid="51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dirty="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 cy="284802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8"/>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整体概述</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9"/>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a:solidFill>
                  <a:srgbClr val="FFFFFF"/>
                </a:solidFill>
                <a:latin typeface="+mj-ea"/>
                <a:ea typeface="+mj-ea"/>
                <a:cs typeface="Arial" panose="020B0604020202020204" pitchFamily="34" charset="0"/>
              </a:rPr>
              <a:t>平台</a:t>
            </a:r>
            <a:r>
              <a:rPr lang="zh-CN" altLang="en-US" sz="1200" kern="0" dirty="0" smtClean="0">
                <a:solidFill>
                  <a:srgbClr val="FFFFFF"/>
                </a:solidFill>
                <a:latin typeface="+mj-ea"/>
                <a:ea typeface="+mj-ea"/>
                <a:cs typeface="Arial" panose="020B0604020202020204" pitchFamily="34" charset="0"/>
              </a:rPr>
              <a:t>特性</a:t>
            </a:r>
            <a:endParaRPr lang="en-US" altLang="zh-CN" sz="1200" kern="0" dirty="0">
              <a:solidFill>
                <a:srgbClr val="FFFFFF"/>
              </a:solidFill>
              <a:latin typeface="+mj-ea"/>
              <a:ea typeface="+mj-ea"/>
              <a:cs typeface="Arial" panose="020B0604020202020204" pitchFamily="34" charset="0"/>
            </a:endParaRPr>
          </a:p>
        </p:txBody>
      </p:sp>
      <p:sp>
        <p:nvSpPr>
          <p:cNvPr id="28" name="矩形 27"/>
          <p:cNvSpPr/>
          <p:nvPr>
            <p:custDataLst>
              <p:tags r:id="rId10"/>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实例应用</a:t>
            </a:r>
            <a:endParaRPr lang="en-US" altLang="zh-CN" sz="1200" kern="0" dirty="0">
              <a:solidFill>
                <a:srgbClr val="FFFFFF"/>
              </a:solidFill>
              <a:latin typeface="+mj-ea"/>
              <a:ea typeface="+mj-ea"/>
              <a:cs typeface="Arial" panose="020B0604020202020204" pitchFamily="34" charset="0"/>
            </a:endParaRPr>
          </a:p>
        </p:txBody>
      </p:sp>
      <p:sp>
        <p:nvSpPr>
          <p:cNvPr id="12" name="矩形 11"/>
          <p:cNvSpPr/>
          <p:nvPr>
            <p:custDataLst>
              <p:tags r:id="rId11"/>
            </p:custDataLst>
          </p:nvPr>
        </p:nvSpPr>
        <p:spPr>
          <a:xfrm>
            <a:off x="2348532" y="3525738"/>
            <a:ext cx="3447603"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常见问题</a:t>
            </a:r>
            <a:endParaRPr lang="en-US" altLang="zh-CN" sz="1200" kern="0" dirty="0">
              <a:solidFill>
                <a:srgbClr val="FFFFFF"/>
              </a:solidFill>
              <a:latin typeface="+mj-ea"/>
              <a:ea typeface="+mj-ea"/>
              <a:cs typeface="Arial" panose="020B0604020202020204" pitchFamily="34" charset="0"/>
            </a:endParaRPr>
          </a:p>
        </p:txBody>
      </p:sp>
      <p:sp>
        <p:nvSpPr>
          <p:cNvPr id="13" name="TextBox 35"/>
          <p:cNvSpPr txBox="1"/>
          <p:nvPr>
            <p:custDataLst>
              <p:tags r:id="rId12"/>
            </p:custDataLst>
          </p:nvPr>
        </p:nvSpPr>
        <p:spPr>
          <a:xfrm>
            <a:off x="1798016" y="3410291"/>
            <a:ext cx="527447" cy="439095"/>
          </a:xfrm>
          <a:prstGeom prst="rect">
            <a:avLst/>
          </a:prstGeom>
          <a:noFill/>
        </p:spPr>
        <p:txBody>
          <a:bodyPr>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p>
        </p:txBody>
      </p:sp>
    </p:spTree>
    <p:custDataLst>
      <p:tags r:id="rId1"/>
    </p:custDataLst>
    <p:extLst>
      <p:ext uri="{BB962C8B-B14F-4D97-AF65-F5344CB8AC3E}">
        <p14:creationId xmlns:p14="http://schemas.microsoft.com/office/powerpoint/2010/main" xmlns="" val="1600505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文本</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511457"/>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属性</a:t>
            </a:r>
            <a:r>
              <a:rPr lang="zh-CN" altLang="zh-CN" sz="1200" dirty="0">
                <a:latin typeface="微软雅黑" pitchFamily="34" charset="-122"/>
                <a:ea typeface="微软雅黑" pitchFamily="34" charset="-122"/>
              </a:rPr>
              <a:t>有</a:t>
            </a:r>
            <a:r>
              <a:rPr lang="en-US" altLang="zh-CN" sz="1200" dirty="0">
                <a:latin typeface="微软雅黑" pitchFamily="34" charset="-122"/>
                <a:ea typeface="微软雅黑" pitchFamily="34" charset="-122"/>
              </a:rPr>
              <a:t>5</a:t>
            </a:r>
            <a:r>
              <a:rPr lang="zh-CN" altLang="zh-CN" sz="1200" dirty="0">
                <a:latin typeface="微软雅黑" pitchFamily="34" charset="-122"/>
                <a:ea typeface="微软雅黑" pitchFamily="34" charset="-122"/>
              </a:rPr>
              <a:t>页：数据、格式、样式、边框、</a:t>
            </a:r>
            <a:r>
              <a:rPr lang="zh-CN" altLang="zh-CN" sz="1200" dirty="0" smtClean="0">
                <a:latin typeface="微软雅黑" pitchFamily="34" charset="-122"/>
                <a:ea typeface="微软雅黑" pitchFamily="34" charset="-122"/>
              </a:rPr>
              <a:t>通用</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可以自定义内容或者绑定数据源；</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主要是为了显示用户输入的文字或者绑定的数据源字段内容；</a:t>
            </a:r>
            <a:endParaRPr lang="en-US" altLang="zh-CN" sz="1200" dirty="0">
              <a:latin typeface="微软雅黑" pitchFamily="34" charset="-122"/>
              <a:ea typeface="微软雅黑" pitchFamily="34" charset="-122"/>
            </a:endParaRPr>
          </a:p>
          <a:p>
            <a:pPr marL="0" lvl="2" defTabSz="2044700">
              <a:lnSpc>
                <a:spcPct val="90000"/>
              </a:lnSpc>
              <a:spcAft>
                <a:spcPct val="35000"/>
              </a:spcAft>
              <a:buClr>
                <a:srgbClr val="003399"/>
              </a:buClr>
              <a:buSzPct val="100000"/>
            </a:pP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5935" y="720000"/>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95936" y="720000"/>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925466" y="720000"/>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923928" y="720000"/>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923927" y="744645"/>
            <a:ext cx="4778943"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0163290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层</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317558"/>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用于</a:t>
            </a:r>
            <a:r>
              <a:rPr lang="zh-CN" altLang="en-US" sz="1200" dirty="0">
                <a:latin typeface="微软雅黑" pitchFamily="34" charset="-122"/>
                <a:ea typeface="微软雅黑" pitchFamily="34" charset="-122"/>
              </a:rPr>
              <a:t>控制当前控件所属层是否打印的</a:t>
            </a:r>
            <a:r>
              <a:rPr lang="zh-CN" altLang="en-US" sz="1200" dirty="0" smtClean="0">
                <a:latin typeface="微软雅黑" pitchFamily="34" charset="-122"/>
                <a:ea typeface="微软雅黑" pitchFamily="34" charset="-122"/>
              </a:rPr>
              <a:t>控件；</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层</a:t>
            </a:r>
            <a:r>
              <a:rPr lang="zh-CN" altLang="en-US" sz="1200" dirty="0">
                <a:latin typeface="微软雅黑" pitchFamily="34" charset="-122"/>
                <a:ea typeface="微软雅黑" pitchFamily="34" charset="-122"/>
              </a:rPr>
              <a:t>控件在设计区不可见，添加层之后，设计区其他控件的属性中可配置所属层，套打属性栏中可配置层是否</a:t>
            </a:r>
            <a:r>
              <a:rPr lang="zh-CN" altLang="en-US" sz="1200" dirty="0" smtClean="0">
                <a:latin typeface="微软雅黑" pitchFamily="34" charset="-122"/>
                <a:ea typeface="微软雅黑" pitchFamily="34" charset="-122"/>
              </a:rPr>
              <a:t>打印，例如数据表格；</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如果该图层设置不打印，所属该层的控件如果设置了</a:t>
            </a:r>
            <a:r>
              <a:rPr lang="zh-CN" altLang="zh-CN" sz="1200" dirty="0" smtClean="0">
                <a:latin typeface="微软雅黑" pitchFamily="34" charset="-122"/>
                <a:ea typeface="微软雅黑" pitchFamily="34" charset="-122"/>
              </a:rPr>
              <a:t>边框</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则</a:t>
            </a:r>
            <a:r>
              <a:rPr lang="zh-CN" altLang="zh-CN" sz="1200" dirty="0">
                <a:latin typeface="微软雅黑" pitchFamily="34" charset="-122"/>
                <a:ea typeface="微软雅黑" pitchFamily="34" charset="-122"/>
              </a:rPr>
              <a:t>不打印</a:t>
            </a:r>
            <a:r>
              <a:rPr lang="zh-CN" altLang="zh-CN" sz="1200" dirty="0" smtClean="0">
                <a:latin typeface="微软雅黑" pitchFamily="34" charset="-122"/>
                <a:ea typeface="微软雅黑" pitchFamily="34" charset="-122"/>
              </a:rPr>
              <a:t>边框</a:t>
            </a:r>
            <a:r>
              <a:rPr lang="zh-CN" altLang="en-US" sz="1200" dirty="0" smtClean="0">
                <a:latin typeface="微软雅黑" pitchFamily="34" charset="-122"/>
                <a:ea typeface="微软雅黑" pitchFamily="34" charset="-122"/>
              </a:rPr>
              <a:t>；</a:t>
            </a:r>
            <a:endParaRPr lang="zh-CN" altLang="en-US" sz="1200" dirty="0"/>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6" name="图片 5"/>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55776" y="729018"/>
            <a:ext cx="1800200" cy="2847975"/>
          </a:xfrm>
          <a:prstGeom prst="rect">
            <a:avLst/>
          </a:prstGeom>
          <a:noFill/>
          <a:ln>
            <a:noFill/>
          </a:ln>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89043" y="729018"/>
            <a:ext cx="4590971" cy="37869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1366468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简单数据表格</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2114425"/>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简单</a:t>
            </a:r>
            <a:r>
              <a:rPr lang="zh-CN" altLang="zh-CN" sz="1200" dirty="0">
                <a:latin typeface="微软雅黑" pitchFamily="34" charset="-122"/>
                <a:ea typeface="微软雅黑" pitchFamily="34" charset="-122"/>
              </a:rPr>
              <a:t>数据表格只能嵌入到数据表格的单元格中</a:t>
            </a:r>
            <a:r>
              <a:rPr lang="zh-CN" altLang="zh-CN" sz="1200" dirty="0" smtClean="0">
                <a:latin typeface="微软雅黑" pitchFamily="34" charset="-122"/>
                <a:ea typeface="微软雅黑" pitchFamily="34" charset="-122"/>
              </a:rPr>
              <a:t>使用</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数据表格打印单据体数据，简单数据表格打印单据体对应的子单据体</a:t>
            </a:r>
            <a:r>
              <a:rPr lang="zh-CN" altLang="zh-CN" sz="1200" dirty="0" smtClean="0">
                <a:latin typeface="微软雅黑" pitchFamily="34" charset="-122"/>
                <a:ea typeface="微软雅黑" pitchFamily="34" charset="-122"/>
              </a:rPr>
              <a:t>数据</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en-US" altLang="zh-CN" sz="1200" dirty="0"/>
          </a:p>
          <a:p>
            <a:pPr marL="285750" lvl="2" indent="-285750" defTabSz="2044700">
              <a:lnSpc>
                <a:spcPct val="90000"/>
              </a:lnSpc>
              <a:spcAft>
                <a:spcPct val="35000"/>
              </a:spcAft>
              <a:buClr>
                <a:srgbClr val="003399"/>
              </a:buClr>
              <a:buSzPct val="100000"/>
              <a:buFont typeface="Wingdings" panose="05000000000000000000" pitchFamily="2" charset="2"/>
              <a:buChar char="ü"/>
            </a:pPr>
            <a:endParaRPr lang="zh-CN" altLang="en-US" sz="1200" dirty="0"/>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50790" y="744645"/>
            <a:ext cx="6480720" cy="360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1552781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条形码</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功能简介</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1218795"/>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用于</a:t>
            </a:r>
            <a:r>
              <a:rPr lang="zh-CN" altLang="zh-CN" sz="1200" dirty="0">
                <a:latin typeface="微软雅黑" pitchFamily="34" charset="-122"/>
                <a:ea typeface="微软雅黑" pitchFamily="34" charset="-122"/>
              </a:rPr>
              <a:t>将单据</a:t>
            </a:r>
            <a:r>
              <a:rPr lang="zh-CN" altLang="zh-CN" sz="1200" dirty="0" smtClean="0">
                <a:latin typeface="微软雅黑" pitchFamily="34" charset="-122"/>
                <a:ea typeface="微软雅黑" pitchFamily="34" charset="-122"/>
              </a:rPr>
              <a:t>数据</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固定文本</a:t>
            </a:r>
            <a:r>
              <a:rPr lang="zh-CN" altLang="en-US" sz="1200" dirty="0" smtClean="0">
                <a:latin typeface="微软雅黑" pitchFamily="34" charset="-122"/>
                <a:ea typeface="微软雅黑" pitchFamily="34" charset="-122"/>
              </a:rPr>
              <a:t>或者动态字段</a:t>
            </a:r>
            <a:r>
              <a:rPr lang="zh-CN" altLang="zh-CN" sz="1200" dirty="0" smtClean="0">
                <a:latin typeface="微软雅黑" pitchFamily="34" charset="-122"/>
                <a:ea typeface="微软雅黑" pitchFamily="34" charset="-122"/>
              </a:rPr>
              <a:t>转换</a:t>
            </a:r>
            <a:r>
              <a:rPr lang="zh-CN" altLang="zh-CN" sz="1200" dirty="0">
                <a:latin typeface="微软雅黑" pitchFamily="34" charset="-122"/>
                <a:ea typeface="微软雅黑" pitchFamily="34" charset="-122"/>
              </a:rPr>
              <a:t>成条码样式，支持扫码设备</a:t>
            </a:r>
            <a:r>
              <a:rPr lang="zh-CN" altLang="zh-CN" sz="1200" dirty="0" smtClean="0">
                <a:latin typeface="微软雅黑" pitchFamily="34" charset="-122"/>
                <a:ea typeface="微软雅黑" pitchFamily="34" charset="-122"/>
              </a:rPr>
              <a:t>扫描</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条形码支持方向旋转打印，支持分辨率设置</a:t>
            </a:r>
            <a:endParaRPr lang="en-US" altLang="zh-CN" sz="1200" dirty="0">
              <a:latin typeface="微软雅黑" pitchFamily="34" charset="-122"/>
              <a:ea typeface="微软雅黑" pitchFamily="34" charset="-122"/>
            </a:endParaRPr>
          </a:p>
          <a:p>
            <a:pPr marL="0" lvl="2" defTabSz="2044700" eaLnBrk="1" hangingPunct="1">
              <a:lnSpc>
                <a:spcPct val="90000"/>
              </a:lnSpc>
              <a:spcAft>
                <a:spcPct val="35000"/>
              </a:spcAft>
              <a:buClr>
                <a:srgbClr val="003399"/>
              </a:buClr>
              <a:buSzPct val="100000"/>
            </a:pPr>
            <a:endParaRPr lang="zh-CN" altLang="en-US" sz="1200"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99495" y="627534"/>
            <a:ext cx="5271517" cy="419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4868331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图片字段</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1237262"/>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用于</a:t>
            </a:r>
            <a:r>
              <a:rPr lang="zh-CN" altLang="zh-CN" sz="1200" dirty="0">
                <a:latin typeface="微软雅黑" pitchFamily="34" charset="-122"/>
                <a:ea typeface="微软雅黑" pitchFamily="34" charset="-122"/>
              </a:rPr>
              <a:t>打印单据上的图片字段数据源</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或者</a:t>
            </a:r>
            <a:r>
              <a:rPr lang="zh-CN" altLang="zh-CN" sz="1200" dirty="0" smtClean="0">
                <a:latin typeface="微软雅黑" pitchFamily="34" charset="-122"/>
                <a:ea typeface="微软雅黑" pitchFamily="34" charset="-122"/>
              </a:rPr>
              <a:t>静态图片</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缩放支持：原始大小、按比例缩放、原图导出、按图片尺寸等比例缩放；</a:t>
            </a:r>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91880" y="555526"/>
            <a:ext cx="5353050" cy="441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969728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布局表格</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3046988"/>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布局</a:t>
            </a:r>
            <a:r>
              <a:rPr lang="zh-CN" altLang="zh-CN" sz="1200" dirty="0">
                <a:latin typeface="微软雅黑" pitchFamily="34" charset="-122"/>
                <a:ea typeface="微软雅黑" pitchFamily="34" charset="-122"/>
              </a:rPr>
              <a:t>表格也是一种表格，同样由行、列、单元格</a:t>
            </a:r>
            <a:r>
              <a:rPr lang="zh-CN" altLang="zh-CN" sz="1200" dirty="0" smtClean="0">
                <a:latin typeface="微软雅黑" pitchFamily="34" charset="-122"/>
                <a:ea typeface="微软雅黑" pitchFamily="34" charset="-122"/>
              </a:rPr>
              <a:t>组成</a:t>
            </a:r>
            <a:r>
              <a:rPr lang="zh-CN" altLang="en-US" sz="1200" dirty="0" smtClean="0">
                <a:latin typeface="微软雅黑" pitchFamily="34" charset="-122"/>
                <a:ea typeface="微软雅黑" pitchFamily="34" charset="-122"/>
              </a:rPr>
              <a:t>，主要用于布局；</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布局表格本身</a:t>
            </a:r>
            <a:r>
              <a:rPr lang="zh-CN" altLang="zh-CN" sz="1200" dirty="0" smtClean="0">
                <a:latin typeface="微软雅黑" pitchFamily="34" charset="-122"/>
                <a:ea typeface="微软雅黑" pitchFamily="34" charset="-122"/>
              </a:rPr>
              <a:t>不</a:t>
            </a:r>
            <a:r>
              <a:rPr lang="zh-CN" altLang="en-US" sz="1200" dirty="0" smtClean="0">
                <a:latin typeface="微软雅黑" pitchFamily="34" charset="-122"/>
                <a:ea typeface="微软雅黑" pitchFamily="34" charset="-122"/>
              </a:rPr>
              <a:t>能</a:t>
            </a:r>
            <a:r>
              <a:rPr lang="zh-CN" altLang="zh-CN" sz="1200" dirty="0" smtClean="0">
                <a:latin typeface="微软雅黑" pitchFamily="34" charset="-122"/>
                <a:ea typeface="微软雅黑" pitchFamily="34" charset="-122"/>
              </a:rPr>
              <a:t>绑定</a:t>
            </a:r>
            <a:r>
              <a:rPr lang="zh-CN" altLang="zh-CN" sz="1200" dirty="0">
                <a:latin typeface="微软雅黑" pitchFamily="34" charset="-122"/>
                <a:ea typeface="微软雅黑" pitchFamily="34" charset="-122"/>
              </a:rPr>
              <a:t>数据，它的行没有</a:t>
            </a:r>
            <a:r>
              <a:rPr lang="zh-CN" altLang="zh-CN" sz="1200" dirty="0" smtClean="0">
                <a:latin typeface="微软雅黑" pitchFamily="34" charset="-122"/>
                <a:ea typeface="微软雅黑" pitchFamily="34" charset="-122"/>
              </a:rPr>
              <a:t>类型</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单元格可以输入文字、绑定字段或者作为容器放置包括网格本身的任何</a:t>
            </a:r>
            <a:r>
              <a:rPr lang="zh-CN" altLang="zh-CN" sz="1200" dirty="0" smtClean="0">
                <a:latin typeface="微软雅黑" pitchFamily="34" charset="-122"/>
                <a:ea typeface="微软雅黑" pitchFamily="34" charset="-122"/>
              </a:rPr>
              <a:t>控件</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布局表格可以作为一种容器来放置数据表格，例如将不同的数据表格放置布局表格的不同行，设置布局表格行高自适应，就可以同时完整打印几个数据表格</a:t>
            </a:r>
            <a:endParaRPr lang="zh-CN" altLang="zh-CN"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80019" y="741991"/>
            <a:ext cx="6363981"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6888045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打控件</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电子签章</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1532727"/>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200" dirty="0" smtClean="0">
                <a:latin typeface="微软雅黑" pitchFamily="34" charset="-122"/>
                <a:ea typeface="微软雅黑" pitchFamily="34" charset="-122"/>
              </a:rPr>
              <a:t>用于</a:t>
            </a:r>
            <a:r>
              <a:rPr lang="zh-CN" altLang="zh-CN" sz="1200" dirty="0">
                <a:latin typeface="微软雅黑" pitchFamily="34" charset="-122"/>
                <a:ea typeface="微软雅黑" pitchFamily="34" charset="-122"/>
              </a:rPr>
              <a:t>打印</a:t>
            </a:r>
            <a:r>
              <a:rPr lang="zh-CN" altLang="zh-CN" sz="1200" dirty="0" smtClean="0">
                <a:latin typeface="微软雅黑" pitchFamily="34" charset="-122"/>
                <a:ea typeface="微软雅黑" pitchFamily="34" charset="-122"/>
              </a:rPr>
              <a:t>单据</a:t>
            </a:r>
            <a:r>
              <a:rPr lang="zh-CN" altLang="en-US" sz="1200" dirty="0">
                <a:latin typeface="微软雅黑" pitchFamily="34" charset="-122"/>
                <a:ea typeface="微软雅黑" pitchFamily="34" charset="-122"/>
              </a:rPr>
              <a:t>工作流</a:t>
            </a:r>
            <a:r>
              <a:rPr lang="zh-CN" altLang="en-US" sz="1200" dirty="0" smtClean="0">
                <a:latin typeface="微软雅黑" pitchFamily="34" charset="-122"/>
                <a:ea typeface="微软雅黑" pitchFamily="34" charset="-122"/>
              </a:rPr>
              <a:t>电子签章信息；</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支持横向或者纵向打印；</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可以设置工作流节点名称是否显示</a:t>
            </a:r>
            <a:r>
              <a:rPr lang="en-US" altLang="zh-CN" sz="1200" dirty="0" smtClean="0">
                <a:latin typeface="微软雅黑" pitchFamily="34" charset="-122"/>
                <a:ea typeface="微软雅黑" pitchFamily="34" charset="-122"/>
              </a:rPr>
              <a:t>;</a:t>
            </a: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签章图片尺寸可以</a:t>
            </a:r>
            <a:r>
              <a:rPr lang="zh-CN" altLang="en-US" sz="1200" dirty="0" smtClean="0">
                <a:latin typeface="微软雅黑" pitchFamily="34" charset="-122"/>
                <a:ea typeface="微软雅黑" pitchFamily="34" charset="-122"/>
              </a:rPr>
              <a:t>自定义；</a:t>
            </a:r>
            <a:endParaRPr lang="en-US" altLang="zh-CN" sz="1200" dirty="0">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15816" y="555526"/>
            <a:ext cx="5040560" cy="41313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5920993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PART2.2</a:t>
            </a:r>
            <a:r>
              <a:rPr lang="zh-CN" altLang="en-US" sz="2400" b="1" spc="300" dirty="0" smtClean="0">
                <a:solidFill>
                  <a:schemeClr val="tx1">
                    <a:lumMod val="85000"/>
                    <a:lumOff val="15000"/>
                  </a:schemeClr>
                </a:solidFill>
                <a:ea typeface="微软雅黑" panose="020B0503020204020204" pitchFamily="34" charset="-122"/>
              </a:rPr>
              <a:t>：套打管理</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871066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套</a:t>
            </a:r>
            <a:r>
              <a:rPr lang="zh-CN" altLang="en-US" dirty="0" smtClean="0"/>
              <a:t>打数据源</a:t>
            </a:r>
            <a:endParaRPr lang="zh-CN" altLang="en-US" dirty="0"/>
          </a:p>
        </p:txBody>
      </p:sp>
      <p:sp>
        <p:nvSpPr>
          <p:cNvPr id="56" name="MH_Desc_1"/>
          <p:cNvSpPr>
            <a:spLocks noChangeArrowheads="1"/>
          </p:cNvSpPr>
          <p:nvPr>
            <p:custDataLst>
              <p:tags r:id="rId1"/>
            </p:custDataLst>
          </p:nvPr>
        </p:nvSpPr>
        <p:spPr bwMode="auto">
          <a:xfrm>
            <a:off x="251520" y="700869"/>
            <a:ext cx="2160240" cy="3598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342900" lvl="2" indent="-342900" defTabSz="457200">
              <a:lnSpc>
                <a:spcPct val="120000"/>
              </a:lnSpc>
              <a:spcBef>
                <a:spcPct val="20000"/>
              </a:spcBef>
              <a:buClr>
                <a:srgbClr val="FF9900"/>
              </a:buClr>
              <a:buSzPct val="100000"/>
              <a:buBlip>
                <a:blip r:embed="rId4"/>
              </a:buBlip>
              <a:defRPr/>
            </a:pPr>
            <a:r>
              <a:rPr kumimoji="1" lang="zh-CN" altLang="en-US" sz="1200" b="1" dirty="0">
                <a:solidFill>
                  <a:schemeClr val="tx1">
                    <a:lumMod val="85000"/>
                    <a:lumOff val="15000"/>
                  </a:schemeClr>
                </a:solidFill>
                <a:latin typeface="微软雅黑"/>
                <a:ea typeface="微软雅黑"/>
                <a:cs typeface="微软雅黑"/>
              </a:rPr>
              <a:t>系统变量</a:t>
            </a:r>
            <a:r>
              <a:rPr kumimoji="1" lang="zh-CN" altLang="en-US" sz="1200" dirty="0">
                <a:solidFill>
                  <a:schemeClr val="tx1">
                    <a:lumMod val="85000"/>
                    <a:lumOff val="15000"/>
                  </a:schemeClr>
                </a:solidFill>
                <a:latin typeface="微软雅黑"/>
                <a:ea typeface="微软雅黑"/>
                <a:cs typeface="微软雅黑"/>
              </a:rPr>
              <a:t>：目前支持当前用户和当前组织；</a:t>
            </a:r>
            <a:endParaRPr kumimoji="1" lang="en-US" altLang="zh-CN" sz="1200" dirty="0">
              <a:solidFill>
                <a:schemeClr val="tx1">
                  <a:lumMod val="85000"/>
                  <a:lumOff val="15000"/>
                </a:schemeClr>
              </a:solidFill>
              <a:latin typeface="微软雅黑"/>
              <a:ea typeface="微软雅黑"/>
              <a:cs typeface="微软雅黑"/>
            </a:endParaRPr>
          </a:p>
          <a:p>
            <a:pPr marL="342900" lvl="2" indent="-342900" defTabSz="457200">
              <a:lnSpc>
                <a:spcPct val="120000"/>
              </a:lnSpc>
              <a:spcBef>
                <a:spcPct val="20000"/>
              </a:spcBef>
              <a:buClr>
                <a:srgbClr val="FF9900"/>
              </a:buClr>
              <a:buSzPct val="100000"/>
              <a:buBlip>
                <a:blip r:embed="rId4"/>
              </a:buBlip>
              <a:defRPr/>
            </a:pPr>
            <a:r>
              <a:rPr kumimoji="1" lang="zh-CN" altLang="en-US" sz="1200" b="1" dirty="0">
                <a:solidFill>
                  <a:schemeClr val="tx1">
                    <a:lumMod val="85000"/>
                    <a:lumOff val="15000"/>
                  </a:schemeClr>
                </a:solidFill>
                <a:latin typeface="微软雅黑"/>
                <a:ea typeface="微软雅黑"/>
                <a:cs typeface="微软雅黑"/>
              </a:rPr>
              <a:t>常用公式</a:t>
            </a:r>
            <a:r>
              <a:rPr kumimoji="1" lang="zh-CN" altLang="en-US" sz="1200" dirty="0">
                <a:solidFill>
                  <a:schemeClr val="tx1">
                    <a:lumMod val="85000"/>
                    <a:lumOff val="15000"/>
                  </a:schemeClr>
                </a:solidFill>
                <a:latin typeface="微软雅黑"/>
                <a:ea typeface="微软雅黑"/>
                <a:cs typeface="微软雅黑"/>
              </a:rPr>
              <a:t>：提供</a:t>
            </a:r>
            <a:r>
              <a:rPr kumimoji="1" lang="zh-CN" altLang="zh-CN" sz="1200" dirty="0">
                <a:solidFill>
                  <a:schemeClr val="tx1">
                    <a:lumMod val="85000"/>
                    <a:lumOff val="15000"/>
                  </a:schemeClr>
                </a:solidFill>
                <a:latin typeface="微软雅黑"/>
                <a:ea typeface="微软雅黑"/>
                <a:cs typeface="微软雅黑"/>
              </a:rPr>
              <a:t>常用公式</a:t>
            </a:r>
            <a:r>
              <a:rPr kumimoji="1" lang="zh-CN" altLang="zh-CN" sz="1200" dirty="0" smtClean="0">
                <a:solidFill>
                  <a:schemeClr val="tx1">
                    <a:lumMod val="85000"/>
                    <a:lumOff val="15000"/>
                  </a:schemeClr>
                </a:solidFill>
                <a:latin typeface="微软雅黑"/>
                <a:ea typeface="微软雅黑"/>
                <a:cs typeface="微软雅黑"/>
              </a:rPr>
              <a:t>数据源</a:t>
            </a:r>
            <a:r>
              <a:rPr kumimoji="1" lang="zh-CN" altLang="en-US" sz="1200" dirty="0" smtClean="0">
                <a:solidFill>
                  <a:schemeClr val="tx1">
                    <a:lumMod val="85000"/>
                    <a:lumOff val="15000"/>
                  </a:schemeClr>
                </a:solidFill>
                <a:latin typeface="微软雅黑"/>
                <a:ea typeface="微软雅黑"/>
                <a:cs typeface="微软雅黑"/>
              </a:rPr>
              <a:t>，包括页码、当前时间、分组行号等；</a:t>
            </a:r>
            <a:endParaRPr kumimoji="1" lang="en-US" altLang="zh-CN" sz="1200" dirty="0">
              <a:solidFill>
                <a:schemeClr val="tx1">
                  <a:lumMod val="85000"/>
                  <a:lumOff val="15000"/>
                </a:schemeClr>
              </a:solidFill>
              <a:latin typeface="微软雅黑"/>
              <a:ea typeface="微软雅黑"/>
              <a:cs typeface="微软雅黑"/>
            </a:endParaRPr>
          </a:p>
          <a:p>
            <a:pPr marL="342900" lvl="2" indent="-342900" defTabSz="457200">
              <a:lnSpc>
                <a:spcPct val="120000"/>
              </a:lnSpc>
              <a:spcBef>
                <a:spcPct val="20000"/>
              </a:spcBef>
              <a:buClr>
                <a:srgbClr val="FF9900"/>
              </a:buClr>
              <a:buSzPct val="100000"/>
              <a:buBlip>
                <a:blip r:embed="rId4"/>
              </a:buBlip>
              <a:defRPr/>
            </a:pPr>
            <a:r>
              <a:rPr kumimoji="1" lang="zh-CN" altLang="en-US" sz="1200" b="1" dirty="0">
                <a:solidFill>
                  <a:schemeClr val="tx1">
                    <a:lumMod val="85000"/>
                    <a:lumOff val="15000"/>
                  </a:schemeClr>
                </a:solidFill>
                <a:latin typeface="微软雅黑"/>
                <a:ea typeface="微软雅黑"/>
                <a:cs typeface="微软雅黑"/>
              </a:rPr>
              <a:t>工作流</a:t>
            </a:r>
            <a:r>
              <a:rPr kumimoji="1" lang="zh-CN" altLang="en-US" sz="1200" dirty="0">
                <a:solidFill>
                  <a:schemeClr val="tx1">
                    <a:lumMod val="85000"/>
                    <a:lumOff val="15000"/>
                  </a:schemeClr>
                </a:solidFill>
                <a:latin typeface="微软雅黑"/>
                <a:ea typeface="微软雅黑"/>
                <a:cs typeface="微软雅黑"/>
              </a:rPr>
              <a:t>：</a:t>
            </a:r>
            <a:r>
              <a:rPr kumimoji="1" lang="zh-CN" altLang="zh-CN" sz="1200" dirty="0">
                <a:solidFill>
                  <a:schemeClr val="tx1">
                    <a:lumMod val="85000"/>
                    <a:lumOff val="15000"/>
                  </a:schemeClr>
                </a:solidFill>
                <a:latin typeface="微软雅黑"/>
                <a:ea typeface="微软雅黑"/>
                <a:cs typeface="微软雅黑"/>
              </a:rPr>
              <a:t>如果单据配置了工作流或审批流，在项目窗口的“数据源”栏处出现工作流数据源，包括流程名称、流程节点、审批路线</a:t>
            </a:r>
            <a:r>
              <a:rPr kumimoji="1" lang="zh-CN" altLang="en-US" sz="1200" dirty="0">
                <a:solidFill>
                  <a:schemeClr val="tx1">
                    <a:lumMod val="85000"/>
                    <a:lumOff val="15000"/>
                  </a:schemeClr>
                </a:solidFill>
                <a:latin typeface="微软雅黑"/>
                <a:ea typeface="微软雅黑"/>
                <a:cs typeface="微软雅黑"/>
              </a:rPr>
              <a:t>；</a:t>
            </a:r>
            <a:endParaRPr kumimoji="1" lang="en-US" altLang="zh-CN" sz="1200" dirty="0">
              <a:solidFill>
                <a:schemeClr val="tx1">
                  <a:lumMod val="85000"/>
                  <a:lumOff val="15000"/>
                </a:schemeClr>
              </a:solidFill>
              <a:latin typeface="微软雅黑"/>
              <a:ea typeface="微软雅黑"/>
              <a:cs typeface="微软雅黑"/>
            </a:endParaRPr>
          </a:p>
          <a:p>
            <a:pPr marL="342900" lvl="2" indent="-342900" defTabSz="457200">
              <a:lnSpc>
                <a:spcPct val="120000"/>
              </a:lnSpc>
              <a:spcBef>
                <a:spcPct val="20000"/>
              </a:spcBef>
              <a:buClr>
                <a:srgbClr val="FF9900"/>
              </a:buClr>
              <a:buSzPct val="100000"/>
              <a:buBlip>
                <a:blip r:embed="rId4"/>
              </a:buBlip>
              <a:defRPr/>
            </a:pPr>
            <a:r>
              <a:rPr kumimoji="1" lang="zh-CN" altLang="en-US" sz="1200" b="1" dirty="0" smtClean="0">
                <a:solidFill>
                  <a:schemeClr val="tx1">
                    <a:lumMod val="85000"/>
                    <a:lumOff val="15000"/>
                  </a:schemeClr>
                </a:solidFill>
                <a:latin typeface="微软雅黑"/>
                <a:ea typeface="微软雅黑"/>
                <a:cs typeface="微软雅黑"/>
              </a:rPr>
              <a:t>单据字段</a:t>
            </a:r>
            <a:r>
              <a:rPr kumimoji="1" lang="zh-CN" altLang="en-US" sz="1200" dirty="0" smtClean="0">
                <a:solidFill>
                  <a:schemeClr val="tx1">
                    <a:lumMod val="85000"/>
                    <a:lumOff val="15000"/>
                  </a:schemeClr>
                </a:solidFill>
                <a:latin typeface="微软雅黑"/>
                <a:ea typeface="微软雅黑"/>
                <a:cs typeface="微软雅黑"/>
              </a:rPr>
              <a:t>：包括单据</a:t>
            </a:r>
            <a:r>
              <a:rPr kumimoji="1" lang="zh-CN" altLang="en-US" sz="1200" dirty="0">
                <a:solidFill>
                  <a:schemeClr val="tx1">
                    <a:lumMod val="85000"/>
                    <a:lumOff val="15000"/>
                  </a:schemeClr>
                </a:solidFill>
                <a:latin typeface="微软雅黑"/>
                <a:ea typeface="微软雅黑"/>
                <a:cs typeface="微软雅黑"/>
              </a:rPr>
              <a:t>的单据头、单据体</a:t>
            </a:r>
            <a:r>
              <a:rPr kumimoji="1" lang="zh-CN" altLang="en-US" sz="1200" dirty="0" smtClean="0">
                <a:solidFill>
                  <a:schemeClr val="tx1">
                    <a:lumMod val="85000"/>
                    <a:lumOff val="15000"/>
                  </a:schemeClr>
                </a:solidFill>
                <a:latin typeface="微软雅黑"/>
                <a:ea typeface="微软雅黑"/>
                <a:cs typeface="微软雅黑"/>
              </a:rPr>
              <a:t>等数据字段；</a:t>
            </a:r>
            <a:endParaRPr kumimoji="1" lang="en-US" altLang="zh-CN" sz="1200" dirty="0">
              <a:solidFill>
                <a:schemeClr val="tx1">
                  <a:lumMod val="85000"/>
                  <a:lumOff val="15000"/>
                </a:schemeClr>
              </a:solidFill>
              <a:latin typeface="微软雅黑"/>
              <a:ea typeface="微软雅黑"/>
              <a:cs typeface="微软雅黑"/>
            </a:endParaRPr>
          </a:p>
        </p:txBody>
      </p:sp>
      <p:pic>
        <p:nvPicPr>
          <p:cNvPr id="13314"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654028" y="700869"/>
            <a:ext cx="3672408" cy="4134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731528" y="642786"/>
            <a:ext cx="3517408" cy="3960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355976" y="700869"/>
            <a:ext cx="3860565" cy="4346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412357" y="700869"/>
            <a:ext cx="3860565" cy="417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694450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1344" y="1252534"/>
            <a:ext cx="710266" cy="710266"/>
            <a:chOff x="1131344" y="1083689"/>
            <a:chExt cx="710266" cy="710266"/>
          </a:xfrm>
        </p:grpSpPr>
        <p:sp>
          <p:nvSpPr>
            <p:cNvPr id="19" name="KSO_Shape"/>
            <p:cNvSpPr/>
            <p:nvPr/>
          </p:nvSpPr>
          <p:spPr>
            <a:xfrm>
              <a:off x="1152712" y="1105057"/>
              <a:ext cx="667529" cy="667529"/>
            </a:xfrm>
            <a:prstGeom prst="roundRect">
              <a:avLst>
                <a:gd name="adj" fmla="val 148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500">
                <a:solidFill>
                  <a:srgbClr val="FFFFFF"/>
                </a:solidFill>
              </a:endParaRPr>
            </a:p>
          </p:txBody>
        </p:sp>
        <p:sp>
          <p:nvSpPr>
            <p:cNvPr id="24" name="KSO_Shape"/>
            <p:cNvSpPr/>
            <p:nvPr/>
          </p:nvSpPr>
          <p:spPr>
            <a:xfrm>
              <a:off x="1131344" y="1083689"/>
              <a:ext cx="710266" cy="710266"/>
            </a:xfrm>
            <a:prstGeom prst="roundRect">
              <a:avLst>
                <a:gd name="adj" fmla="val 14846"/>
              </a:avLst>
            </a:prstGeom>
            <a:noFill/>
            <a:ln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500">
                <a:solidFill>
                  <a:srgbClr val="FFFFFF"/>
                </a:solidFill>
              </a:endParaRPr>
            </a:p>
          </p:txBody>
        </p:sp>
      </p:grpSp>
      <p:grpSp>
        <p:nvGrpSpPr>
          <p:cNvPr id="25" name="组合 24"/>
          <p:cNvGrpSpPr/>
          <p:nvPr/>
        </p:nvGrpSpPr>
        <p:grpSpPr>
          <a:xfrm>
            <a:off x="1125188" y="2356243"/>
            <a:ext cx="710266" cy="710266"/>
            <a:chOff x="1131344" y="1083689"/>
            <a:chExt cx="710266" cy="710266"/>
          </a:xfrm>
        </p:grpSpPr>
        <p:sp>
          <p:nvSpPr>
            <p:cNvPr id="26" name="KSO_Shape"/>
            <p:cNvSpPr/>
            <p:nvPr/>
          </p:nvSpPr>
          <p:spPr>
            <a:xfrm>
              <a:off x="1152712" y="1105057"/>
              <a:ext cx="667529" cy="667529"/>
            </a:xfrm>
            <a:prstGeom prst="roundRect">
              <a:avLst>
                <a:gd name="adj" fmla="val 1484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500">
                <a:solidFill>
                  <a:srgbClr val="FFFFFF"/>
                </a:solidFill>
              </a:endParaRPr>
            </a:p>
          </p:txBody>
        </p:sp>
        <p:sp>
          <p:nvSpPr>
            <p:cNvPr id="27" name="KSO_Shape"/>
            <p:cNvSpPr/>
            <p:nvPr/>
          </p:nvSpPr>
          <p:spPr>
            <a:xfrm>
              <a:off x="1131344" y="1083689"/>
              <a:ext cx="710266" cy="710266"/>
            </a:xfrm>
            <a:prstGeom prst="roundRect">
              <a:avLst>
                <a:gd name="adj" fmla="val 14846"/>
              </a:avLst>
            </a:prstGeom>
            <a:noFill/>
            <a:ln cmpd="sng">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500">
                <a:solidFill>
                  <a:srgbClr val="FFFFFF"/>
                </a:solidFill>
              </a:endParaRPr>
            </a:p>
          </p:txBody>
        </p:sp>
      </p:grpSp>
      <p:grpSp>
        <p:nvGrpSpPr>
          <p:cNvPr id="28" name="组合 27"/>
          <p:cNvGrpSpPr/>
          <p:nvPr/>
        </p:nvGrpSpPr>
        <p:grpSpPr>
          <a:xfrm>
            <a:off x="1127141" y="3459952"/>
            <a:ext cx="710266" cy="710266"/>
            <a:chOff x="1131344" y="1083689"/>
            <a:chExt cx="710266" cy="710266"/>
          </a:xfrm>
        </p:grpSpPr>
        <p:sp>
          <p:nvSpPr>
            <p:cNvPr id="29" name="KSO_Shape"/>
            <p:cNvSpPr/>
            <p:nvPr/>
          </p:nvSpPr>
          <p:spPr>
            <a:xfrm>
              <a:off x="1152712" y="1105057"/>
              <a:ext cx="667529" cy="667529"/>
            </a:xfrm>
            <a:prstGeom prst="roundRect">
              <a:avLst>
                <a:gd name="adj" fmla="val 148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500">
                <a:solidFill>
                  <a:srgbClr val="FFFFFF"/>
                </a:solidFill>
              </a:endParaRPr>
            </a:p>
          </p:txBody>
        </p:sp>
        <p:sp>
          <p:nvSpPr>
            <p:cNvPr id="30" name="KSO_Shape"/>
            <p:cNvSpPr/>
            <p:nvPr/>
          </p:nvSpPr>
          <p:spPr>
            <a:xfrm>
              <a:off x="1131344" y="1083689"/>
              <a:ext cx="710266" cy="710266"/>
            </a:xfrm>
            <a:prstGeom prst="roundRect">
              <a:avLst>
                <a:gd name="adj" fmla="val 14846"/>
              </a:avLst>
            </a:prstGeom>
            <a:noFill/>
            <a:ln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500">
                <a:solidFill>
                  <a:srgbClr val="FFFFFF"/>
                </a:solidFill>
              </a:endParaRPr>
            </a:p>
          </p:txBody>
        </p:sp>
      </p:grpSp>
      <p:sp>
        <p:nvSpPr>
          <p:cNvPr id="3" name="标题 2"/>
          <p:cNvSpPr>
            <a:spLocks noGrp="1"/>
          </p:cNvSpPr>
          <p:nvPr>
            <p:ph type="title"/>
          </p:nvPr>
        </p:nvSpPr>
        <p:spPr/>
        <p:txBody>
          <a:bodyPr>
            <a:normAutofit fontScale="90000"/>
          </a:bodyPr>
          <a:lstStyle/>
          <a:p>
            <a:r>
              <a:rPr lang="zh-CN" altLang="en-US" dirty="0"/>
              <a:t>套</a:t>
            </a:r>
            <a:r>
              <a:rPr lang="zh-CN" altLang="en-US" dirty="0" smtClean="0"/>
              <a:t>打模板管理</a:t>
            </a:r>
            <a:endParaRPr lang="zh-CN" altLang="en-US" dirty="0"/>
          </a:p>
        </p:txBody>
      </p:sp>
      <p:sp>
        <p:nvSpPr>
          <p:cNvPr id="6" name="MH_SubTitle_1"/>
          <p:cNvSpPr txBox="1">
            <a:spLocks noChangeArrowheads="1"/>
          </p:cNvSpPr>
          <p:nvPr>
            <p:custDataLst>
              <p:tags r:id="rId1"/>
            </p:custDataLst>
          </p:nvPr>
        </p:nvSpPr>
        <p:spPr bwMode="auto">
          <a:xfrm>
            <a:off x="2195737" y="1084411"/>
            <a:ext cx="2880319" cy="370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1" dirty="0" smtClean="0">
                <a:solidFill>
                  <a:schemeClr val="accent1"/>
                </a:solidFill>
                <a:latin typeface="+mj-ea"/>
                <a:ea typeface="+mj-ea"/>
              </a:rPr>
              <a:t>重命名</a:t>
            </a:r>
            <a:endParaRPr lang="zh-CN" altLang="en-US" sz="1500" b="1" dirty="0">
              <a:solidFill>
                <a:schemeClr val="accent1"/>
              </a:solidFill>
              <a:latin typeface="+mj-ea"/>
              <a:ea typeface="+mj-ea"/>
            </a:endParaRPr>
          </a:p>
        </p:txBody>
      </p:sp>
      <p:sp>
        <p:nvSpPr>
          <p:cNvPr id="7" name="MH_Text_1"/>
          <p:cNvSpPr txBox="1"/>
          <p:nvPr>
            <p:custDataLst>
              <p:tags r:id="rId2"/>
            </p:custDataLst>
          </p:nvPr>
        </p:nvSpPr>
        <p:spPr>
          <a:xfrm>
            <a:off x="2195737" y="1497558"/>
            <a:ext cx="2808311" cy="664369"/>
          </a:xfrm>
          <a:prstGeom prst="rect">
            <a:avLst/>
          </a:prstGeom>
          <a:noFill/>
        </p:spPr>
        <p:txBody>
          <a:bodyPr lIns="0" tIns="0" rIns="0" bIns="0">
            <a:normAutofit/>
          </a:bodyPr>
          <a:lstStyle/>
          <a:p>
            <a:r>
              <a:rPr lang="zh-CN" altLang="en-US" sz="1100" dirty="0" smtClean="0">
                <a:solidFill>
                  <a:schemeClr val="tx1">
                    <a:lumMod val="65000"/>
                    <a:lumOff val="35000"/>
                  </a:schemeClr>
                </a:solidFill>
                <a:latin typeface="+mj-ea"/>
                <a:ea typeface="+mj-ea"/>
              </a:rPr>
              <a:t>常用</a:t>
            </a:r>
            <a:r>
              <a:rPr lang="zh-CN" altLang="en-US" sz="1100" dirty="0">
                <a:solidFill>
                  <a:schemeClr val="tx1">
                    <a:lumMod val="65000"/>
                    <a:lumOff val="35000"/>
                  </a:schemeClr>
                </a:solidFill>
                <a:latin typeface="+mj-ea"/>
                <a:ea typeface="+mj-ea"/>
              </a:rPr>
              <a:t>版式</a:t>
            </a:r>
            <a:r>
              <a:rPr lang="zh-CN" altLang="zh-CN" sz="1100" dirty="0">
                <a:solidFill>
                  <a:schemeClr val="tx1">
                    <a:lumMod val="65000"/>
                    <a:lumOff val="35000"/>
                  </a:schemeClr>
                </a:solidFill>
                <a:latin typeface="+mj-ea"/>
                <a:ea typeface="+mj-ea"/>
              </a:rPr>
              <a:t>重命名是指对套打模板进行重命名，可以修改名称，如果启用多语言，可以维护</a:t>
            </a:r>
            <a:r>
              <a:rPr lang="zh-CN" altLang="zh-CN" sz="1100" dirty="0" smtClean="0">
                <a:solidFill>
                  <a:schemeClr val="tx1">
                    <a:lumMod val="65000"/>
                    <a:lumOff val="35000"/>
                  </a:schemeClr>
                </a:solidFill>
                <a:latin typeface="+mj-ea"/>
                <a:ea typeface="+mj-ea"/>
              </a:rPr>
              <a:t>中文</a:t>
            </a:r>
            <a:r>
              <a:rPr lang="zh-CN" altLang="en-US" sz="1100" dirty="0" smtClean="0">
                <a:solidFill>
                  <a:schemeClr val="tx1">
                    <a:lumMod val="65000"/>
                    <a:lumOff val="35000"/>
                  </a:schemeClr>
                </a:solidFill>
                <a:latin typeface="+mj-ea"/>
                <a:ea typeface="+mj-ea"/>
              </a:rPr>
              <a:t>简体</a:t>
            </a:r>
            <a:r>
              <a:rPr lang="zh-CN" altLang="zh-CN" sz="1100" dirty="0" smtClean="0">
                <a:solidFill>
                  <a:schemeClr val="tx1">
                    <a:lumMod val="65000"/>
                    <a:lumOff val="35000"/>
                  </a:schemeClr>
                </a:solidFill>
                <a:latin typeface="+mj-ea"/>
                <a:ea typeface="+mj-ea"/>
              </a:rPr>
              <a:t>、</a:t>
            </a:r>
            <a:r>
              <a:rPr lang="zh-CN" altLang="zh-CN" sz="1100" dirty="0">
                <a:solidFill>
                  <a:schemeClr val="tx1">
                    <a:lumMod val="65000"/>
                    <a:lumOff val="35000"/>
                  </a:schemeClr>
                </a:solidFill>
                <a:latin typeface="+mj-ea"/>
                <a:ea typeface="+mj-ea"/>
              </a:rPr>
              <a:t>中文繁体、英文三种名称。</a:t>
            </a:r>
          </a:p>
          <a:p>
            <a:pPr fontAlgn="auto">
              <a:lnSpc>
                <a:spcPct val="120000"/>
              </a:lnSpc>
              <a:spcBef>
                <a:spcPts val="0"/>
              </a:spcBef>
              <a:spcAft>
                <a:spcPts val="0"/>
              </a:spcAft>
              <a:defRPr/>
            </a:pPr>
            <a:endParaRPr lang="zh-CN" altLang="en-US" sz="1100" dirty="0">
              <a:solidFill>
                <a:schemeClr val="tx1">
                  <a:lumMod val="65000"/>
                  <a:lumOff val="35000"/>
                </a:schemeClr>
              </a:solidFill>
              <a:latin typeface="+mn-lt"/>
              <a:ea typeface="+mn-ea"/>
            </a:endParaRPr>
          </a:p>
        </p:txBody>
      </p:sp>
      <p:sp>
        <p:nvSpPr>
          <p:cNvPr id="10" name="MH_SubTitle_2"/>
          <p:cNvSpPr txBox="1">
            <a:spLocks noChangeArrowheads="1"/>
          </p:cNvSpPr>
          <p:nvPr>
            <p:custDataLst>
              <p:tags r:id="rId3"/>
            </p:custDataLst>
          </p:nvPr>
        </p:nvSpPr>
        <p:spPr bwMode="auto">
          <a:xfrm>
            <a:off x="2195737" y="2188120"/>
            <a:ext cx="2808311" cy="37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1" dirty="0">
                <a:solidFill>
                  <a:schemeClr val="accent4"/>
                </a:solidFill>
                <a:latin typeface="+mj-ea"/>
                <a:ea typeface="+mj-ea"/>
              </a:rPr>
              <a:t>复制</a:t>
            </a:r>
          </a:p>
        </p:txBody>
      </p:sp>
      <p:sp>
        <p:nvSpPr>
          <p:cNvPr id="11" name="MH_Text_2"/>
          <p:cNvSpPr txBox="1"/>
          <p:nvPr>
            <p:custDataLst>
              <p:tags r:id="rId4"/>
            </p:custDataLst>
          </p:nvPr>
        </p:nvSpPr>
        <p:spPr>
          <a:xfrm>
            <a:off x="2195737" y="2601268"/>
            <a:ext cx="2880319" cy="664369"/>
          </a:xfrm>
          <a:prstGeom prst="rect">
            <a:avLst/>
          </a:prstGeom>
          <a:noFill/>
        </p:spPr>
        <p:txBody>
          <a:bodyPr lIns="0" tIns="0" rIns="0" bIns="0">
            <a:normAutofit lnSpcReduction="10000"/>
          </a:bodyPr>
          <a:lstStyle/>
          <a:p>
            <a:r>
              <a:rPr lang="zh-CN" altLang="zh-CN" sz="1200" dirty="0" smtClean="0">
                <a:solidFill>
                  <a:schemeClr val="tx1">
                    <a:lumMod val="65000"/>
                    <a:lumOff val="35000"/>
                  </a:schemeClr>
                </a:solidFill>
                <a:latin typeface="+mj-ea"/>
                <a:ea typeface="+mj-ea"/>
              </a:rPr>
              <a:t>套</a:t>
            </a:r>
            <a:r>
              <a:rPr lang="zh-CN" altLang="zh-CN" sz="1200" dirty="0">
                <a:solidFill>
                  <a:schemeClr val="tx1">
                    <a:lumMod val="65000"/>
                    <a:lumOff val="35000"/>
                  </a:schemeClr>
                </a:solidFill>
                <a:latin typeface="+mj-ea"/>
                <a:ea typeface="+mj-ea"/>
              </a:rPr>
              <a:t>打设计器预置的套打模板是不允许编辑的，如果需要修改预置模板或者创建套打模板，可以在套打设计器复制预置模板，复制的模板与源模板彼此独立</a:t>
            </a:r>
            <a:r>
              <a:rPr lang="zh-CN" altLang="en-US" sz="1100" dirty="0"/>
              <a:t>。</a:t>
            </a:r>
            <a:endParaRPr lang="zh-CN" altLang="zh-CN" sz="1100" dirty="0"/>
          </a:p>
        </p:txBody>
      </p:sp>
      <p:sp>
        <p:nvSpPr>
          <p:cNvPr id="14" name="MH_SubTitle_3"/>
          <p:cNvSpPr txBox="1"/>
          <p:nvPr>
            <p:custDataLst>
              <p:tags r:id="rId5"/>
            </p:custDataLst>
          </p:nvPr>
        </p:nvSpPr>
        <p:spPr>
          <a:xfrm>
            <a:off x="2195737" y="3291830"/>
            <a:ext cx="2880319" cy="370284"/>
          </a:xfrm>
          <a:prstGeom prst="rect">
            <a:avLst/>
          </a:prstGeom>
          <a:noFill/>
        </p:spPr>
        <p:txBody>
          <a:bodyPr lIns="0" tIns="0" rIns="0" bIns="0" anchor="b">
            <a:normAutofit/>
          </a:bodyPr>
          <a:lstStyle/>
          <a:p>
            <a:pPr fontAlgn="auto">
              <a:spcBef>
                <a:spcPts val="0"/>
              </a:spcBef>
              <a:spcAft>
                <a:spcPts val="0"/>
              </a:spcAft>
              <a:defRPr/>
            </a:pPr>
            <a:r>
              <a:rPr lang="zh-CN" altLang="en-US" sz="1500" b="1" dirty="0" smtClean="0">
                <a:solidFill>
                  <a:schemeClr val="accent3"/>
                </a:solidFill>
                <a:latin typeface="+mj-ea"/>
                <a:ea typeface="+mj-ea"/>
              </a:rPr>
              <a:t>导出导入</a:t>
            </a:r>
            <a:endParaRPr lang="zh-CN" altLang="en-US" sz="1500" b="1" dirty="0">
              <a:solidFill>
                <a:schemeClr val="accent3"/>
              </a:solidFill>
              <a:latin typeface="+mj-ea"/>
              <a:ea typeface="+mj-ea"/>
            </a:endParaRPr>
          </a:p>
        </p:txBody>
      </p:sp>
      <p:sp>
        <p:nvSpPr>
          <p:cNvPr id="15" name="MH_Text_3"/>
          <p:cNvSpPr txBox="1"/>
          <p:nvPr>
            <p:custDataLst>
              <p:tags r:id="rId6"/>
            </p:custDataLst>
          </p:nvPr>
        </p:nvSpPr>
        <p:spPr>
          <a:xfrm>
            <a:off x="2195737" y="3703786"/>
            <a:ext cx="2808311" cy="665559"/>
          </a:xfrm>
          <a:prstGeom prst="rect">
            <a:avLst/>
          </a:prstGeom>
          <a:noFill/>
        </p:spPr>
        <p:txBody>
          <a:bodyPr lIns="0" tIns="0" rIns="0" bIns="0">
            <a:normAutofit/>
          </a:bodyPr>
          <a:lstStyle/>
          <a:p>
            <a:pPr fontAlgn="auto">
              <a:spcBef>
                <a:spcPts val="0"/>
              </a:spcBef>
              <a:spcAft>
                <a:spcPts val="0"/>
              </a:spcAft>
              <a:defRPr/>
            </a:pPr>
            <a:r>
              <a:rPr lang="zh-CN" altLang="zh-CN" sz="1100" dirty="0" smtClean="0">
                <a:solidFill>
                  <a:schemeClr val="tx1">
                    <a:lumMod val="65000"/>
                    <a:lumOff val="35000"/>
                  </a:schemeClr>
                </a:solidFill>
                <a:latin typeface="+mj-ea"/>
                <a:ea typeface="+mj-ea"/>
              </a:rPr>
              <a:t>导出</a:t>
            </a:r>
            <a:r>
              <a:rPr lang="zh-CN" altLang="zh-CN" sz="1100" dirty="0">
                <a:solidFill>
                  <a:schemeClr val="tx1">
                    <a:lumMod val="65000"/>
                    <a:lumOff val="35000"/>
                  </a:schemeClr>
                </a:solidFill>
                <a:latin typeface="+mj-ea"/>
                <a:ea typeface="+mj-ea"/>
              </a:rPr>
              <a:t>的</a:t>
            </a:r>
            <a:r>
              <a:rPr lang="zh-CN" altLang="zh-CN" sz="1100" dirty="0" smtClean="0">
                <a:solidFill>
                  <a:schemeClr val="tx1">
                    <a:lumMod val="65000"/>
                    <a:lumOff val="35000"/>
                  </a:schemeClr>
                </a:solidFill>
                <a:latin typeface="+mj-ea"/>
                <a:ea typeface="+mj-ea"/>
              </a:rPr>
              <a:t>功能</a:t>
            </a:r>
            <a:r>
              <a:rPr lang="zh-CN" altLang="en-US" sz="1100" dirty="0" smtClean="0">
                <a:solidFill>
                  <a:schemeClr val="tx1">
                    <a:lumMod val="65000"/>
                    <a:lumOff val="35000"/>
                  </a:schemeClr>
                </a:solidFill>
                <a:latin typeface="+mj-ea"/>
                <a:ea typeface="+mj-ea"/>
              </a:rPr>
              <a:t>是将</a:t>
            </a:r>
            <a:r>
              <a:rPr lang="zh-CN" altLang="zh-CN" sz="1100" dirty="0" smtClean="0">
                <a:solidFill>
                  <a:schemeClr val="tx1">
                    <a:lumMod val="65000"/>
                    <a:lumOff val="35000"/>
                  </a:schemeClr>
                </a:solidFill>
                <a:latin typeface="+mj-ea"/>
                <a:ea typeface="+mj-ea"/>
              </a:rPr>
              <a:t>一</a:t>
            </a:r>
            <a:r>
              <a:rPr lang="zh-CN" altLang="zh-CN" sz="1100" dirty="0">
                <a:solidFill>
                  <a:schemeClr val="tx1">
                    <a:lumMod val="65000"/>
                    <a:lumOff val="35000"/>
                  </a:schemeClr>
                </a:solidFill>
                <a:latin typeface="+mj-ea"/>
                <a:ea typeface="+mj-ea"/>
              </a:rPr>
              <a:t>个套打</a:t>
            </a:r>
            <a:r>
              <a:rPr lang="zh-CN" altLang="zh-CN" sz="1100" dirty="0" smtClean="0">
                <a:solidFill>
                  <a:schemeClr val="tx1">
                    <a:lumMod val="65000"/>
                    <a:lumOff val="35000"/>
                  </a:schemeClr>
                </a:solidFill>
                <a:latin typeface="+mj-ea"/>
                <a:ea typeface="+mj-ea"/>
              </a:rPr>
              <a:t>模板</a:t>
            </a:r>
            <a:r>
              <a:rPr lang="zh-CN" altLang="en-US" sz="1100" dirty="0" smtClean="0">
                <a:solidFill>
                  <a:schemeClr val="tx1">
                    <a:lumMod val="65000"/>
                    <a:lumOff val="35000"/>
                  </a:schemeClr>
                </a:solidFill>
                <a:latin typeface="+mj-ea"/>
                <a:ea typeface="+mj-ea"/>
              </a:rPr>
              <a:t>导出</a:t>
            </a:r>
            <a:r>
              <a:rPr lang="zh-CN" altLang="zh-CN" sz="1100" dirty="0" smtClean="0">
                <a:solidFill>
                  <a:schemeClr val="tx1">
                    <a:lumMod val="65000"/>
                    <a:lumOff val="35000"/>
                  </a:schemeClr>
                </a:solidFill>
                <a:latin typeface="+mj-ea"/>
                <a:ea typeface="+mj-ea"/>
              </a:rPr>
              <a:t>到</a:t>
            </a:r>
            <a:r>
              <a:rPr lang="zh-CN" altLang="zh-CN" sz="1100" dirty="0">
                <a:solidFill>
                  <a:schemeClr val="tx1">
                    <a:lumMod val="65000"/>
                    <a:lumOff val="35000"/>
                  </a:schemeClr>
                </a:solidFill>
                <a:latin typeface="+mj-ea"/>
                <a:ea typeface="+mj-ea"/>
              </a:rPr>
              <a:t>本地</a:t>
            </a:r>
            <a:r>
              <a:rPr lang="zh-CN" altLang="zh-CN" sz="1100" dirty="0" smtClean="0">
                <a:solidFill>
                  <a:schemeClr val="tx1">
                    <a:lumMod val="65000"/>
                    <a:lumOff val="35000"/>
                  </a:schemeClr>
                </a:solidFill>
                <a:latin typeface="+mj-ea"/>
                <a:ea typeface="+mj-ea"/>
              </a:rPr>
              <a:t>文件，</a:t>
            </a:r>
            <a:r>
              <a:rPr lang="zh-CN" altLang="zh-CN" sz="1100" dirty="0">
                <a:solidFill>
                  <a:schemeClr val="tx1">
                    <a:lumMod val="65000"/>
                    <a:lumOff val="35000"/>
                  </a:schemeClr>
                </a:solidFill>
                <a:latin typeface="+mj-ea"/>
                <a:ea typeface="+mj-ea"/>
              </a:rPr>
              <a:t>导出的套打模板文件为</a:t>
            </a:r>
            <a:r>
              <a:rPr lang="en-US" altLang="zh-CN" sz="1100" dirty="0" smtClean="0">
                <a:solidFill>
                  <a:schemeClr val="tx1">
                    <a:lumMod val="65000"/>
                    <a:lumOff val="35000"/>
                  </a:schemeClr>
                </a:solidFill>
                <a:latin typeface="+mj-ea"/>
                <a:ea typeface="+mj-ea"/>
              </a:rPr>
              <a:t>XXX.r1_print</a:t>
            </a:r>
            <a:r>
              <a:rPr lang="zh-CN" altLang="en-US" sz="1100" dirty="0">
                <a:solidFill>
                  <a:schemeClr val="tx1">
                    <a:lumMod val="65000"/>
                    <a:lumOff val="35000"/>
                  </a:schemeClr>
                </a:solidFill>
                <a:latin typeface="+mj-ea"/>
                <a:ea typeface="+mj-ea"/>
              </a:rPr>
              <a:t>；</a:t>
            </a:r>
            <a:r>
              <a:rPr lang="zh-CN" altLang="en-US" sz="1100" dirty="0" smtClean="0">
                <a:solidFill>
                  <a:schemeClr val="tx1">
                    <a:lumMod val="65000"/>
                    <a:lumOff val="35000"/>
                  </a:schemeClr>
                </a:solidFill>
                <a:latin typeface="+mj-ea"/>
                <a:ea typeface="+mj-ea"/>
              </a:rPr>
              <a:t>导入功能则是导入本地模板。</a:t>
            </a:r>
            <a:endParaRPr lang="zh-CN" altLang="en-US" sz="1100" dirty="0">
              <a:solidFill>
                <a:schemeClr val="tx1">
                  <a:lumMod val="65000"/>
                  <a:lumOff val="35000"/>
                </a:schemeClr>
              </a:solidFill>
              <a:latin typeface="+mj-ea"/>
              <a:ea typeface="+mj-ea"/>
            </a:endParaRPr>
          </a:p>
        </p:txBody>
      </p:sp>
      <p:sp>
        <p:nvSpPr>
          <p:cNvPr id="16" name="MH_Other_7"/>
          <p:cNvSpPr>
            <a:spLocks/>
          </p:cNvSpPr>
          <p:nvPr>
            <p:custDataLst>
              <p:tags r:id="rId7"/>
            </p:custDataLst>
          </p:nvPr>
        </p:nvSpPr>
        <p:spPr bwMode="auto">
          <a:xfrm>
            <a:off x="1347608" y="1458839"/>
            <a:ext cx="298847" cy="29765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sz="1500">
              <a:solidFill>
                <a:srgbClr val="FFFFFF"/>
              </a:solidFill>
              <a:latin typeface="+mn-lt"/>
              <a:ea typeface="+mn-ea"/>
            </a:endParaRPr>
          </a:p>
        </p:txBody>
      </p:sp>
      <p:sp>
        <p:nvSpPr>
          <p:cNvPr id="18" name="MH_Other_9"/>
          <p:cNvSpPr>
            <a:spLocks noChangeAspect="1"/>
          </p:cNvSpPr>
          <p:nvPr>
            <p:custDataLst>
              <p:tags r:id="rId8"/>
            </p:custDataLst>
          </p:nvPr>
        </p:nvSpPr>
        <p:spPr bwMode="auto">
          <a:xfrm>
            <a:off x="1327548" y="3663305"/>
            <a:ext cx="298847" cy="298847"/>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sz="1500">
              <a:solidFill>
                <a:srgbClr val="FFFFFF"/>
              </a:solidFill>
              <a:latin typeface="+mn-lt"/>
              <a:ea typeface="+mn-ea"/>
            </a:endParaRPr>
          </a:p>
        </p:txBody>
      </p:sp>
      <p:sp>
        <p:nvSpPr>
          <p:cNvPr id="21" name="KSO_Shape"/>
          <p:cNvSpPr>
            <a:spLocks/>
          </p:cNvSpPr>
          <p:nvPr/>
        </p:nvSpPr>
        <p:spPr bwMode="auto">
          <a:xfrm>
            <a:off x="1316605" y="2558405"/>
            <a:ext cx="339742" cy="380308"/>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0070C0"/>
          </a:solidFill>
          <a:ln>
            <a:solidFill>
              <a:srgbClr val="FF9900"/>
            </a:solid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22" name="Picture 4"/>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076056" y="1460707"/>
            <a:ext cx="3744416" cy="220259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图片 22"/>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5724128" y="1796058"/>
            <a:ext cx="2520280" cy="2071835"/>
          </a:xfrm>
          <a:prstGeom prst="rect">
            <a:avLst/>
          </a:prstGeom>
          <a:noFill/>
          <a:ln>
            <a:solidFill>
              <a:schemeClr val="tx1"/>
            </a:solidFill>
          </a:ln>
        </p:spPr>
      </p:pic>
      <p:pic>
        <p:nvPicPr>
          <p:cNvPr id="31" name="Picture 2"/>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081927" y="1451770"/>
            <a:ext cx="3450513" cy="27604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179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2"/>
                                        </p:tgtEl>
                                      </p:cBhvr>
                                    </p:animEffect>
                                    <p:set>
                                      <p:cBhvr>
                                        <p:cTn id="11" dur="1" fill="hold">
                                          <p:stCondLst>
                                            <p:cond delay="499"/>
                                          </p:stCondLst>
                                        </p:cTn>
                                        <p:tgtEl>
                                          <p:spTgt spid="2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3"/>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dirty="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 cy="284802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8"/>
            </p:custDataLst>
          </p:nvPr>
        </p:nvSpPr>
        <p:spPr>
          <a:xfrm>
            <a:off x="2339752" y="1851670"/>
            <a:ext cx="2700078" cy="323850"/>
          </a:xfrm>
          <a:prstGeom prst="rect">
            <a:avLst/>
          </a:prstGeom>
          <a:solidFill>
            <a:srgbClr val="DF642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a:solidFill>
                  <a:srgbClr val="FFFFFF"/>
                </a:solidFill>
                <a:latin typeface="+mj-ea"/>
                <a:ea typeface="+mj-ea"/>
                <a:cs typeface="Arial" panose="020B0604020202020204" pitchFamily="34" charset="0"/>
              </a:rPr>
              <a:t>整体</a:t>
            </a:r>
            <a:r>
              <a:rPr lang="zh-CN" altLang="en-US" sz="1200" kern="0" dirty="0" smtClean="0">
                <a:solidFill>
                  <a:srgbClr val="FFFFFF"/>
                </a:solidFill>
                <a:latin typeface="+mj-ea"/>
                <a:ea typeface="+mj-ea"/>
                <a:cs typeface="Arial" panose="020B0604020202020204" pitchFamily="34" charset="0"/>
              </a:rPr>
              <a:t>概述</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9"/>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a:solidFill>
                  <a:srgbClr val="FFFFFF"/>
                </a:solidFill>
                <a:latin typeface="+mj-ea"/>
                <a:ea typeface="+mj-ea"/>
                <a:cs typeface="Arial" panose="020B0604020202020204" pitchFamily="34" charset="0"/>
              </a:rPr>
              <a:t>平台</a:t>
            </a:r>
            <a:r>
              <a:rPr lang="zh-CN" altLang="en-US" sz="1200" kern="0" dirty="0" smtClean="0">
                <a:solidFill>
                  <a:srgbClr val="FFFFFF"/>
                </a:solidFill>
                <a:latin typeface="+mj-ea"/>
                <a:ea typeface="+mj-ea"/>
                <a:cs typeface="Arial" panose="020B0604020202020204" pitchFamily="34" charset="0"/>
              </a:rPr>
              <a:t>特性</a:t>
            </a:r>
            <a:endParaRPr lang="en-US" altLang="zh-CN" sz="1200" kern="0" dirty="0">
              <a:solidFill>
                <a:srgbClr val="FFFFFF"/>
              </a:solidFill>
              <a:latin typeface="+mj-ea"/>
              <a:ea typeface="+mj-ea"/>
              <a:cs typeface="Arial" panose="020B0604020202020204" pitchFamily="34" charset="0"/>
            </a:endParaRPr>
          </a:p>
        </p:txBody>
      </p:sp>
      <p:sp>
        <p:nvSpPr>
          <p:cNvPr id="28" name="矩形 27"/>
          <p:cNvSpPr/>
          <p:nvPr>
            <p:custDataLst>
              <p:tags r:id="rId10"/>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实例应用</a:t>
            </a:r>
            <a:endParaRPr lang="en-US" altLang="zh-CN" sz="1200" kern="0" dirty="0">
              <a:solidFill>
                <a:srgbClr val="FFFFFF"/>
              </a:solidFill>
              <a:latin typeface="+mj-ea"/>
              <a:ea typeface="+mj-ea"/>
              <a:cs typeface="Arial" panose="020B0604020202020204" pitchFamily="34" charset="0"/>
            </a:endParaRPr>
          </a:p>
        </p:txBody>
      </p:sp>
      <p:sp>
        <p:nvSpPr>
          <p:cNvPr id="12" name="矩形 11"/>
          <p:cNvSpPr/>
          <p:nvPr>
            <p:custDataLst>
              <p:tags r:id="rId11"/>
            </p:custDataLst>
          </p:nvPr>
        </p:nvSpPr>
        <p:spPr>
          <a:xfrm>
            <a:off x="2348532" y="3525738"/>
            <a:ext cx="3447603"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常见问题</a:t>
            </a:r>
            <a:endParaRPr lang="en-US" altLang="zh-CN" sz="1200" kern="0" dirty="0">
              <a:solidFill>
                <a:srgbClr val="FFFFFF"/>
              </a:solidFill>
              <a:latin typeface="+mj-ea"/>
              <a:ea typeface="+mj-ea"/>
              <a:cs typeface="Arial" panose="020B0604020202020204" pitchFamily="34" charset="0"/>
            </a:endParaRPr>
          </a:p>
        </p:txBody>
      </p:sp>
      <p:sp>
        <p:nvSpPr>
          <p:cNvPr id="13" name="TextBox 35"/>
          <p:cNvSpPr txBox="1"/>
          <p:nvPr>
            <p:custDataLst>
              <p:tags r:id="rId12"/>
            </p:custDataLst>
          </p:nvPr>
        </p:nvSpPr>
        <p:spPr>
          <a:xfrm>
            <a:off x="1798016" y="3410291"/>
            <a:ext cx="527447" cy="439095"/>
          </a:xfrm>
          <a:prstGeom prst="rect">
            <a:avLst/>
          </a:prstGeom>
          <a:noFill/>
        </p:spPr>
        <p:txBody>
          <a:bodyPr>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p>
        </p:txBody>
      </p:sp>
    </p:spTree>
    <p:custDataLst>
      <p:tags r:id="rId1"/>
    </p:custDataLst>
    <p:extLst>
      <p:ext uri="{BB962C8B-B14F-4D97-AF65-F5344CB8AC3E}">
        <p14:creationId xmlns:p14="http://schemas.microsoft.com/office/powerpoint/2010/main" xmlns="" val="27771479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dirty="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 cy="284802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8"/>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整体概述</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9"/>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平台特性</a:t>
            </a:r>
            <a:endParaRPr lang="en-US" altLang="zh-CN" sz="1200" kern="0" dirty="0">
              <a:solidFill>
                <a:srgbClr val="FFFFFF"/>
              </a:solidFill>
              <a:latin typeface="+mj-ea"/>
              <a:ea typeface="+mj-ea"/>
              <a:cs typeface="Arial" panose="020B0604020202020204" pitchFamily="34" charset="0"/>
            </a:endParaRPr>
          </a:p>
        </p:txBody>
      </p:sp>
      <p:sp>
        <p:nvSpPr>
          <p:cNvPr id="28" name="矩形 27"/>
          <p:cNvSpPr/>
          <p:nvPr>
            <p:custDataLst>
              <p:tags r:id="rId10"/>
            </p:custDataLst>
          </p:nvPr>
        </p:nvSpPr>
        <p:spPr>
          <a:xfrm>
            <a:off x="2339752" y="2938711"/>
            <a:ext cx="3264976" cy="323850"/>
          </a:xfrm>
          <a:prstGeom prst="rect">
            <a:avLst/>
          </a:prstGeom>
          <a:solidFill>
            <a:srgbClr val="DF642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实例应用</a:t>
            </a:r>
            <a:endParaRPr lang="en-US" altLang="zh-CN" sz="1200" kern="0" dirty="0">
              <a:solidFill>
                <a:srgbClr val="FFFFFF"/>
              </a:solidFill>
              <a:latin typeface="+mj-ea"/>
              <a:ea typeface="+mj-ea"/>
              <a:cs typeface="Arial" panose="020B0604020202020204" pitchFamily="34" charset="0"/>
            </a:endParaRPr>
          </a:p>
        </p:txBody>
      </p:sp>
      <p:sp>
        <p:nvSpPr>
          <p:cNvPr id="12" name="矩形 11"/>
          <p:cNvSpPr/>
          <p:nvPr>
            <p:custDataLst>
              <p:tags r:id="rId11"/>
            </p:custDataLst>
          </p:nvPr>
        </p:nvSpPr>
        <p:spPr>
          <a:xfrm>
            <a:off x="2348532" y="3525738"/>
            <a:ext cx="3447603"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kern="0" dirty="0" smtClean="0">
                <a:solidFill>
                  <a:srgbClr val="FFFFFF"/>
                </a:solidFill>
                <a:latin typeface="+mj-ea"/>
                <a:ea typeface="+mj-ea"/>
                <a:cs typeface="Arial" panose="020B0604020202020204" pitchFamily="34" charset="0"/>
              </a:rPr>
              <a:t>常见问题</a:t>
            </a:r>
            <a:endParaRPr lang="en-US" altLang="zh-CN" sz="1200" kern="0" dirty="0">
              <a:solidFill>
                <a:srgbClr val="FFFFFF"/>
              </a:solidFill>
              <a:latin typeface="+mj-ea"/>
              <a:ea typeface="+mj-ea"/>
              <a:cs typeface="Arial" panose="020B0604020202020204" pitchFamily="34" charset="0"/>
            </a:endParaRPr>
          </a:p>
        </p:txBody>
      </p:sp>
      <p:sp>
        <p:nvSpPr>
          <p:cNvPr id="13" name="TextBox 35"/>
          <p:cNvSpPr txBox="1"/>
          <p:nvPr>
            <p:custDataLst>
              <p:tags r:id="rId12"/>
            </p:custDataLst>
          </p:nvPr>
        </p:nvSpPr>
        <p:spPr>
          <a:xfrm>
            <a:off x="1798016" y="3410291"/>
            <a:ext cx="527447" cy="439095"/>
          </a:xfrm>
          <a:prstGeom prst="rect">
            <a:avLst/>
          </a:prstGeom>
          <a:noFill/>
        </p:spPr>
        <p:txBody>
          <a:bodyPr>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p>
        </p:txBody>
      </p:sp>
    </p:spTree>
    <p:custDataLst>
      <p:tags r:id="rId1"/>
    </p:custDataLst>
    <p:extLst>
      <p:ext uri="{BB962C8B-B14F-4D97-AF65-F5344CB8AC3E}">
        <p14:creationId xmlns:p14="http://schemas.microsoft.com/office/powerpoint/2010/main" xmlns="" val="28729832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打设置</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2825389"/>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套</a:t>
            </a:r>
            <a:r>
              <a:rPr lang="zh-CN" altLang="en-US" sz="1200" dirty="0" smtClean="0">
                <a:latin typeface="微软雅黑" pitchFamily="34" charset="-122"/>
                <a:ea typeface="微软雅黑" pitchFamily="34" charset="-122"/>
              </a:rPr>
              <a:t>打设置可以在单据列表和单据详情界面打开，</a:t>
            </a:r>
            <a:r>
              <a:rPr lang="en-US" altLang="zh-CN"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选项</a:t>
            </a:r>
            <a:r>
              <a:rPr lang="en-US" altLang="zh-CN" sz="1200" dirty="0" smtClean="0">
                <a:latin typeface="微软雅黑" pitchFamily="34" charset="-122"/>
                <a:ea typeface="微软雅黑" pitchFamily="34" charset="-122"/>
              </a:rPr>
              <a:t>-&gt;</a:t>
            </a:r>
            <a:r>
              <a:rPr lang="zh-CN" altLang="en-US" sz="1200" dirty="0" smtClean="0">
                <a:latin typeface="微软雅黑" pitchFamily="34" charset="-122"/>
                <a:ea typeface="微软雅黑" pitchFamily="34" charset="-122"/>
              </a:rPr>
              <a:t>套打</a:t>
            </a:r>
            <a:r>
              <a:rPr lang="en-US" altLang="zh-CN" sz="1200" dirty="0" smtClean="0">
                <a:latin typeface="微软雅黑" pitchFamily="34" charset="-122"/>
                <a:ea typeface="微软雅黑" pitchFamily="34" charset="-122"/>
              </a:rPr>
              <a:t>-&gt;</a:t>
            </a:r>
            <a:r>
              <a:rPr lang="zh-CN" altLang="en-US" sz="1200" dirty="0" smtClean="0">
                <a:latin typeface="微软雅黑" pitchFamily="34" charset="-122"/>
                <a:ea typeface="微软雅黑" pitchFamily="34" charset="-122"/>
              </a:rPr>
              <a:t>套打设置</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支持“套打模板”和“标准报表模板”打印；</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页</a:t>
            </a:r>
            <a:r>
              <a:rPr lang="zh-CN" altLang="en-US" sz="1200" dirty="0" smtClean="0">
                <a:latin typeface="微软雅黑" pitchFamily="34" charset="-122"/>
                <a:ea typeface="微软雅黑" pitchFamily="34" charset="-122"/>
              </a:rPr>
              <a:t>签包括：默认、高级和参数设置；</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dirty="0">
                <a:latin typeface="微软雅黑" pitchFamily="34" charset="-122"/>
                <a:ea typeface="微软雅黑" pitchFamily="34" charset="-122"/>
              </a:rPr>
              <a:t>套打设置界面按用户保存方案，不同用户的套打设置，彼此互不</a:t>
            </a:r>
            <a:r>
              <a:rPr lang="zh-CN" altLang="zh-CN" sz="1200" dirty="0" smtClean="0">
                <a:latin typeface="微软雅黑" pitchFamily="34" charset="-122"/>
                <a:ea typeface="微软雅黑" pitchFamily="34" charset="-122"/>
              </a:rPr>
              <a:t>影响</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不同的单据类型可以选择不同的套打模板；</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单据类型支持模糊查询</a:t>
            </a: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19872" y="729018"/>
            <a:ext cx="5371735" cy="37149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8094663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打设置</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高级</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2742289"/>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启用</a:t>
            </a:r>
            <a:r>
              <a:rPr lang="zh-CN" altLang="en-US"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启用该套打方案，支持启用多个方案，打印时每个启用的方案都执行一次；</a:t>
            </a:r>
          </a:p>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条件</a:t>
            </a:r>
            <a:r>
              <a:rPr lang="zh-CN" altLang="en-US"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支持根据单据上的字段取值设置</a:t>
            </a:r>
            <a:r>
              <a:rPr lang="zh-CN" altLang="zh-CN" sz="1200" dirty="0" smtClean="0">
                <a:latin typeface="微软雅黑" pitchFamily="34" charset="-122"/>
                <a:ea typeface="微软雅黑" pitchFamily="34" charset="-122"/>
              </a:rPr>
              <a:t>条件</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打印机名称</a:t>
            </a:r>
            <a:r>
              <a:rPr lang="zh-CN" altLang="en-US"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支持设置按指定的打印机进行</a:t>
            </a:r>
            <a:r>
              <a:rPr lang="zh-CN" altLang="zh-CN" sz="1200" dirty="0" smtClean="0">
                <a:latin typeface="微软雅黑" pitchFamily="34" charset="-122"/>
                <a:ea typeface="微软雅黑" pitchFamily="34" charset="-122"/>
              </a:rPr>
              <a:t>打印</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200" b="1" dirty="0" smtClean="0">
                <a:latin typeface="微软雅黑" pitchFamily="34" charset="-122"/>
                <a:ea typeface="微软雅黑" pitchFamily="34" charset="-122"/>
              </a:rPr>
              <a:t>套打</a:t>
            </a:r>
            <a:r>
              <a:rPr lang="zh-CN" altLang="en-US" sz="1200" b="1" dirty="0" smtClean="0">
                <a:latin typeface="微软雅黑" pitchFamily="34" charset="-122"/>
                <a:ea typeface="微软雅黑" pitchFamily="34" charset="-122"/>
              </a:rPr>
              <a:t>排序</a:t>
            </a:r>
            <a:r>
              <a:rPr lang="zh-CN" altLang="en-US" sz="1200" dirty="0" smtClean="0">
                <a:latin typeface="微软雅黑" pitchFamily="34" charset="-122"/>
                <a:ea typeface="微软雅黑" pitchFamily="34" charset="-122"/>
              </a:rPr>
              <a:t>：</a:t>
            </a:r>
            <a:r>
              <a:rPr lang="zh-CN" altLang="zh-CN" sz="1200" dirty="0">
                <a:latin typeface="微软雅黑" pitchFamily="34" charset="-122"/>
                <a:ea typeface="微软雅黑" pitchFamily="34" charset="-122"/>
              </a:rPr>
              <a:t>支持设置按单据体分录字段进行排序</a:t>
            </a:r>
            <a:r>
              <a:rPr lang="zh-CN" altLang="zh-CN" sz="1200" dirty="0" smtClean="0">
                <a:latin typeface="微软雅黑" pitchFamily="34" charset="-122"/>
                <a:ea typeface="微软雅黑" pitchFamily="34" charset="-122"/>
              </a:rPr>
              <a:t>打印</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a:latin typeface="微软雅黑" pitchFamily="34" charset="-122"/>
                <a:ea typeface="微软雅黑" pitchFamily="34" charset="-122"/>
              </a:rPr>
              <a:t>节</a:t>
            </a:r>
            <a:r>
              <a:rPr lang="zh-CN" altLang="en-US" sz="1200" b="1" dirty="0" smtClean="0">
                <a:latin typeface="微软雅黑" pitchFamily="34" charset="-122"/>
                <a:ea typeface="微软雅黑" pitchFamily="34" charset="-122"/>
              </a:rPr>
              <a:t>纸打印</a:t>
            </a:r>
            <a:r>
              <a:rPr lang="zh-CN" altLang="en-US" sz="1200" dirty="0" smtClean="0">
                <a:latin typeface="微软雅黑" pitchFamily="34" charset="-122"/>
                <a:ea typeface="微软雅黑" pitchFamily="34" charset="-122"/>
              </a:rPr>
              <a:t>：勾选后启用节纸打印，需配合页面设置的节纸打印；</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a:latin typeface="微软雅黑" pitchFamily="34" charset="-122"/>
                <a:ea typeface="微软雅黑" pitchFamily="34" charset="-122"/>
              </a:rPr>
              <a:t>纸张设置</a:t>
            </a:r>
            <a:r>
              <a:rPr lang="zh-CN" altLang="en-US" sz="1200" dirty="0" smtClean="0">
                <a:latin typeface="微软雅黑" pitchFamily="34" charset="-122"/>
                <a:ea typeface="微软雅黑" pitchFamily="34" charset="-122"/>
              </a:rPr>
              <a:t>：勾选后配合参数设置页签内容才有效果；</a:t>
            </a:r>
            <a:endParaRPr lang="en-US" altLang="zh-CN" sz="1200" dirty="0">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27784" y="729018"/>
            <a:ext cx="6313482" cy="394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27784" y="729018"/>
            <a:ext cx="5587380" cy="3927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27784" y="729018"/>
            <a:ext cx="3907895" cy="396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627784" y="745668"/>
            <a:ext cx="4752975" cy="394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132667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81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8195"/>
                                        </p:tgtEl>
                                      </p:cBhvr>
                                    </p:animEffect>
                                    <p:set>
                                      <p:cBhvr>
                                        <p:cTn id="14" dur="1" fill="hold">
                                          <p:stCondLst>
                                            <p:cond delay="499"/>
                                          </p:stCondLst>
                                        </p:cTn>
                                        <p:tgtEl>
                                          <p:spTgt spid="819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196"/>
                                        </p:tgtEl>
                                      </p:cBhvr>
                                    </p:animEffect>
                                    <p:set>
                                      <p:cBhvr>
                                        <p:cTn id="21" dur="1" fill="hold">
                                          <p:stCondLst>
                                            <p:cond delay="499"/>
                                          </p:stCondLst>
                                        </p:cTn>
                                        <p:tgtEl>
                                          <p:spTgt spid="819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819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198"/>
                                        </p:tgtEl>
                                      </p:cBhvr>
                                    </p:animEffect>
                                    <p:set>
                                      <p:cBhvr>
                                        <p:cTn id="28" dur="1" fill="hold">
                                          <p:stCondLst>
                                            <p:cond delay="499"/>
                                          </p:stCondLst>
                                        </p:cTn>
                                        <p:tgtEl>
                                          <p:spTgt spid="819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打设置</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参数设置</a:t>
            </a:r>
            <a:endParaRPr dirty="0" smtClean="0">
              <a:latin typeface="微软雅黑" pitchFamily="34" charset="-122"/>
              <a:ea typeface="微软雅黑" pitchFamily="34" charset="-122"/>
            </a:endParaRPr>
          </a:p>
        </p:txBody>
      </p:sp>
      <p:sp>
        <p:nvSpPr>
          <p:cNvPr id="33" name="矩形 32"/>
          <p:cNvSpPr/>
          <p:nvPr/>
        </p:nvSpPr>
        <p:spPr>
          <a:xfrm>
            <a:off x="251520" y="555526"/>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251520" y="904845"/>
            <a:ext cx="2304256" cy="4178067"/>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zh-CN" sz="1000" b="1" dirty="0" smtClean="0">
                <a:latin typeface="微软雅黑" pitchFamily="34" charset="-122"/>
                <a:ea typeface="微软雅黑" pitchFamily="34" charset="-122"/>
              </a:rPr>
              <a:t>批次</a:t>
            </a:r>
            <a:r>
              <a:rPr lang="zh-CN" altLang="zh-CN" sz="1000" b="1" dirty="0">
                <a:latin typeface="微软雅黑" pitchFamily="34" charset="-122"/>
                <a:ea typeface="微软雅黑" pitchFamily="34" charset="-122"/>
              </a:rPr>
              <a:t>打印页数</a:t>
            </a:r>
            <a:r>
              <a:rPr lang="zh-CN" altLang="zh-CN" sz="1000" dirty="0">
                <a:latin typeface="微软雅黑" pitchFamily="34" charset="-122"/>
                <a:ea typeface="微软雅黑" pitchFamily="34" charset="-122"/>
              </a:rPr>
              <a:t>：批量打印时按批向打印机发送数据，参数控制每批发送的单据</a:t>
            </a:r>
            <a:r>
              <a:rPr lang="zh-CN" altLang="zh-CN" sz="1000" dirty="0" smtClean="0">
                <a:latin typeface="微软雅黑" pitchFamily="34" charset="-122"/>
                <a:ea typeface="微软雅黑" pitchFamily="34" charset="-122"/>
              </a:rPr>
              <a:t>数量</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空白默认为</a:t>
            </a:r>
            <a:r>
              <a:rPr lang="en-US" altLang="zh-CN" sz="1000" dirty="0" smtClean="0">
                <a:latin typeface="微软雅黑" pitchFamily="34" charset="-122"/>
                <a:ea typeface="微软雅黑" pitchFamily="34" charset="-122"/>
              </a:rPr>
              <a:t>80</a:t>
            </a:r>
            <a:r>
              <a:rPr lang="zh-CN" altLang="en-US" sz="1000" dirty="0" smtClean="0">
                <a:latin typeface="微软雅黑" pitchFamily="34" charset="-122"/>
                <a:ea typeface="微软雅黑" pitchFamily="34" charset="-122"/>
              </a:rPr>
              <a:t>页</a:t>
            </a:r>
            <a:r>
              <a:rPr lang="en-US" altLang="zh-CN" sz="1000" dirty="0" smtClean="0">
                <a:latin typeface="微软雅黑" pitchFamily="34" charset="-122"/>
                <a:ea typeface="微软雅黑" pitchFamily="34" charset="-122"/>
              </a:rPr>
              <a:t>)</a:t>
            </a:r>
            <a:r>
              <a:rPr lang="zh-CN" altLang="zh-CN" sz="1000" dirty="0" smtClean="0">
                <a:latin typeface="微软雅黑" pitchFamily="34" charset="-122"/>
                <a:ea typeface="微软雅黑" pitchFamily="34" charset="-122"/>
              </a:rPr>
              <a:t>；</a:t>
            </a:r>
            <a:endParaRPr lang="en-US" altLang="zh-CN" sz="10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000" b="1" dirty="0">
                <a:latin typeface="微软雅黑" pitchFamily="34" charset="-122"/>
                <a:ea typeface="微软雅黑" pitchFamily="34" charset="-122"/>
              </a:rPr>
              <a:t>套打显示选择模板界面</a:t>
            </a:r>
            <a:r>
              <a:rPr lang="zh-CN" altLang="zh-CN" sz="1000" dirty="0">
                <a:latin typeface="微软雅黑" pitchFamily="34" charset="-122"/>
                <a:ea typeface="微软雅黑" pitchFamily="34" charset="-122"/>
              </a:rPr>
              <a:t>：打印和预览时弹出模板选择界面 ，按选择的模板打印</a:t>
            </a:r>
            <a:r>
              <a:rPr lang="zh-CN" altLang="zh-CN" sz="1000" dirty="0" smtClean="0">
                <a:latin typeface="微软雅黑" pitchFamily="34" charset="-122"/>
                <a:ea typeface="微软雅黑" pitchFamily="34" charset="-122"/>
              </a:rPr>
              <a:t>；</a:t>
            </a:r>
            <a:endParaRPr lang="en-US" altLang="zh-CN" sz="10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zh-CN" sz="1000" b="1" dirty="0">
                <a:latin typeface="微软雅黑" pitchFamily="34" charset="-122"/>
                <a:ea typeface="微软雅黑" pitchFamily="34" charset="-122"/>
              </a:rPr>
              <a:t>设置打印起始页码</a:t>
            </a:r>
            <a:r>
              <a:rPr lang="zh-CN" altLang="zh-CN" sz="1000" dirty="0">
                <a:latin typeface="微软雅黑" pitchFamily="34" charset="-122"/>
                <a:ea typeface="微软雅黑" pitchFamily="34" charset="-122"/>
              </a:rPr>
              <a:t>：批量打印时设置打印的起始页码；</a:t>
            </a:r>
          </a:p>
          <a:p>
            <a:pPr marL="285750" lvl="2" indent="-285750" defTabSz="2044700">
              <a:lnSpc>
                <a:spcPct val="90000"/>
              </a:lnSpc>
              <a:spcAft>
                <a:spcPct val="35000"/>
              </a:spcAft>
              <a:buFont typeface="Wingdings" panose="05000000000000000000" pitchFamily="2" charset="2"/>
              <a:buChar char="ü"/>
            </a:pPr>
            <a:r>
              <a:rPr lang="zh-CN" altLang="zh-CN" sz="1000" b="1" dirty="0" smtClean="0">
                <a:latin typeface="微软雅黑" pitchFamily="34" charset="-122"/>
                <a:ea typeface="微软雅黑" pitchFamily="34" charset="-122"/>
              </a:rPr>
              <a:t>不</a:t>
            </a:r>
            <a:r>
              <a:rPr lang="zh-CN" altLang="zh-CN" sz="1000" b="1" dirty="0">
                <a:latin typeface="微软雅黑" pitchFamily="34" charset="-122"/>
                <a:ea typeface="微软雅黑" pitchFamily="34" charset="-122"/>
              </a:rPr>
              <a:t>显示预置套打模板</a:t>
            </a:r>
            <a:r>
              <a:rPr lang="zh-CN" altLang="zh-CN" sz="1000" dirty="0">
                <a:latin typeface="微软雅黑" pitchFamily="34" charset="-122"/>
                <a:ea typeface="微软雅黑" pitchFamily="34" charset="-122"/>
              </a:rPr>
              <a:t>：隐藏系统出厂预置的套打模板；</a:t>
            </a:r>
          </a:p>
          <a:p>
            <a:pPr marL="285750" lvl="2" indent="-285750" defTabSz="2044700">
              <a:lnSpc>
                <a:spcPct val="90000"/>
              </a:lnSpc>
              <a:spcAft>
                <a:spcPct val="35000"/>
              </a:spcAft>
              <a:buFont typeface="Wingdings" panose="05000000000000000000" pitchFamily="2" charset="2"/>
              <a:buChar char="ü"/>
            </a:pPr>
            <a:r>
              <a:rPr lang="zh-CN" altLang="zh-CN" sz="1000" b="1" dirty="0">
                <a:latin typeface="微软雅黑" pitchFamily="34" charset="-122"/>
                <a:ea typeface="微软雅黑" pitchFamily="34" charset="-122"/>
              </a:rPr>
              <a:t>应用到所有用户</a:t>
            </a:r>
            <a:r>
              <a:rPr lang="zh-CN" altLang="zh-CN" sz="1000" dirty="0">
                <a:latin typeface="微软雅黑" pitchFamily="34" charset="-122"/>
                <a:ea typeface="微软雅黑" pitchFamily="34" charset="-122"/>
              </a:rPr>
              <a:t>：将当前设置的单据类型对应套打模板的方案应用到所有用户</a:t>
            </a:r>
            <a:r>
              <a:rPr lang="zh-CN" altLang="zh-CN" sz="1000" dirty="0" smtClean="0">
                <a:latin typeface="微软雅黑" pitchFamily="34" charset="-122"/>
                <a:ea typeface="微软雅黑" pitchFamily="34" charset="-122"/>
              </a:rPr>
              <a:t>；</a:t>
            </a:r>
            <a:endParaRPr kumimoji="1" lang="en-US" altLang="zh-CN" sz="1000" dirty="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000" b="1" dirty="0" smtClean="0">
                <a:solidFill>
                  <a:srgbClr val="000000"/>
                </a:solidFill>
                <a:latin typeface="微软雅黑" pitchFamily="34" charset="-122"/>
                <a:ea typeface="微软雅黑" pitchFamily="34" charset="-122"/>
              </a:rPr>
              <a:t>纸张和边距</a:t>
            </a:r>
            <a:r>
              <a:rPr lang="zh-CN" altLang="en-US" sz="1000" dirty="0" smtClean="0">
                <a:latin typeface="微软雅黑" pitchFamily="34" charset="-122"/>
                <a:ea typeface="微软雅黑" pitchFamily="34" charset="-122"/>
              </a:rPr>
              <a:t>：运行时设置改变纸张和边距大小；</a:t>
            </a:r>
            <a:endParaRPr lang="en-US" altLang="zh-CN" sz="10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000" b="1" dirty="0" smtClean="0">
                <a:solidFill>
                  <a:srgbClr val="000000"/>
                </a:solidFill>
                <a:latin typeface="微软雅黑" pitchFamily="34" charset="-122"/>
                <a:ea typeface="微软雅黑" pitchFamily="34" charset="-122"/>
              </a:rPr>
              <a:t>按单个单据发送打印数据：</a:t>
            </a:r>
            <a:r>
              <a:rPr kumimoji="1" lang="zh-CN" altLang="en-US" sz="1000" dirty="0" smtClean="0">
                <a:solidFill>
                  <a:srgbClr val="000000"/>
                </a:solidFill>
                <a:latin typeface="微软雅黑" pitchFamily="34" charset="-122"/>
                <a:ea typeface="微软雅黑" pitchFamily="34" charset="-122"/>
              </a:rPr>
              <a:t>提高打印性能，传输数据到打印机更快；</a:t>
            </a:r>
            <a:endParaRPr kumimoji="1" lang="en-US" altLang="zh-CN" sz="1000" dirty="0" smtClean="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000" b="1" dirty="0" smtClean="0">
                <a:solidFill>
                  <a:srgbClr val="000000"/>
                </a:solidFill>
                <a:latin typeface="微软雅黑" pitchFamily="34" charset="-122"/>
                <a:ea typeface="微软雅黑" pitchFamily="34" charset="-122"/>
              </a:rPr>
              <a:t>多模板套打按单属性预览打印：</a:t>
            </a:r>
            <a:r>
              <a:rPr kumimoji="1" lang="zh-CN" altLang="en-US" sz="1000" dirty="0" smtClean="0">
                <a:solidFill>
                  <a:srgbClr val="000000"/>
                </a:solidFill>
                <a:latin typeface="微软雅黑" pitchFamily="34" charset="-122"/>
                <a:ea typeface="微软雅黑" pitchFamily="34" charset="-122"/>
              </a:rPr>
              <a:t>设置多模板是否按单据顺序优先打印；</a:t>
            </a:r>
            <a:endParaRPr kumimoji="1" lang="en-US" altLang="zh-CN" sz="1000" dirty="0" smtClean="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kumimoji="1" lang="zh-CN" altLang="en-US" sz="1000" b="1" dirty="0" smtClean="0">
                <a:solidFill>
                  <a:srgbClr val="000000"/>
                </a:solidFill>
                <a:latin typeface="微软雅黑" pitchFamily="34" charset="-122"/>
                <a:ea typeface="微软雅黑" pitchFamily="34" charset="-122"/>
              </a:rPr>
              <a:t>高级套打首条件预览打印：</a:t>
            </a:r>
            <a:r>
              <a:rPr kumimoji="1" lang="zh-CN" altLang="en-US" sz="1000" dirty="0" smtClean="0">
                <a:solidFill>
                  <a:srgbClr val="000000"/>
                </a:solidFill>
                <a:latin typeface="微软雅黑" pitchFamily="34" charset="-122"/>
                <a:ea typeface="微软雅黑" pitchFamily="34" charset="-122"/>
              </a:rPr>
              <a:t>高级套打多个模板同时满足条件是否仅打印首个。</a:t>
            </a:r>
            <a:endParaRPr kumimoji="1" lang="en-US" altLang="zh-CN" sz="1000" dirty="0">
              <a:solidFill>
                <a:srgbClr val="000000"/>
              </a:solidFill>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en-US" altLang="zh-CN" sz="1000" dirty="0">
              <a:solidFill>
                <a:srgbClr val="000000"/>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71800" y="729018"/>
            <a:ext cx="6191940" cy="40903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2083904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a:t>
            </a:r>
            <a:r>
              <a:rPr lang="zh-CN" altLang="en-US" dirty="0">
                <a:latin typeface="微软雅黑" pitchFamily="34" charset="-122"/>
                <a:ea typeface="微软雅黑" pitchFamily="34" charset="-122"/>
              </a:rPr>
              <a:t>预</a:t>
            </a:r>
            <a:r>
              <a:rPr lang="zh-CN" altLang="en-US" dirty="0" smtClean="0">
                <a:latin typeface="微软雅黑" pitchFamily="34" charset="-122"/>
                <a:ea typeface="微软雅黑" pitchFamily="34" charset="-122"/>
              </a:rPr>
              <a:t>览打印</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1486561"/>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预览打印</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运行时支持</a:t>
            </a:r>
            <a:r>
              <a:rPr lang="zh-CN" altLang="zh-CN" sz="1200" dirty="0">
                <a:latin typeface="微软雅黑" pitchFamily="34" charset="-122"/>
                <a:ea typeface="微软雅黑" pitchFamily="34" charset="-122"/>
              </a:rPr>
              <a:t>单据界面单张</a:t>
            </a:r>
            <a:r>
              <a:rPr lang="zh-CN" altLang="zh-CN" sz="1200" dirty="0" smtClean="0">
                <a:latin typeface="微软雅黑" pitchFamily="34" charset="-122"/>
                <a:ea typeface="微软雅黑" pitchFamily="34" charset="-122"/>
              </a:rPr>
              <a:t>单据</a:t>
            </a:r>
            <a:r>
              <a:rPr lang="zh-CN" altLang="en-US" sz="1200" dirty="0" smtClean="0">
                <a:latin typeface="微软雅黑" pitchFamily="34" charset="-122"/>
                <a:ea typeface="微软雅黑" pitchFamily="34" charset="-122"/>
              </a:rPr>
              <a:t>预览</a:t>
            </a:r>
            <a:r>
              <a:rPr lang="zh-CN" altLang="zh-CN" sz="1200" dirty="0" smtClean="0">
                <a:latin typeface="微软雅黑" pitchFamily="34" charset="-122"/>
                <a:ea typeface="微软雅黑" pitchFamily="34" charset="-122"/>
              </a:rPr>
              <a:t>打印</a:t>
            </a:r>
            <a:r>
              <a:rPr lang="zh-CN" altLang="zh-CN" sz="1200" dirty="0">
                <a:latin typeface="微软雅黑" pitchFamily="34" charset="-122"/>
                <a:ea typeface="微软雅黑" pitchFamily="34" charset="-122"/>
              </a:rPr>
              <a:t>，也支持在列表界面选择多张单据</a:t>
            </a:r>
            <a:r>
              <a:rPr lang="zh-CN" altLang="zh-CN" sz="1200" dirty="0" smtClean="0">
                <a:latin typeface="微软雅黑" pitchFamily="34" charset="-122"/>
                <a:ea typeface="微软雅黑" pitchFamily="34" charset="-122"/>
              </a:rPr>
              <a:t>进行</a:t>
            </a:r>
            <a:r>
              <a:rPr lang="zh-CN" altLang="en-US" sz="1200" dirty="0" smtClean="0">
                <a:latin typeface="微软雅黑" pitchFamily="34" charset="-122"/>
                <a:ea typeface="微软雅黑" pitchFamily="34" charset="-122"/>
              </a:rPr>
              <a:t>预览</a:t>
            </a:r>
            <a:r>
              <a:rPr lang="zh-CN" altLang="zh-CN" sz="1200" dirty="0" smtClean="0">
                <a:latin typeface="微软雅黑" pitchFamily="34" charset="-122"/>
                <a:ea typeface="微软雅黑" pitchFamily="34" charset="-122"/>
              </a:rPr>
              <a:t>打印</a:t>
            </a:r>
            <a:r>
              <a:rPr lang="zh-CN" altLang="zh-CN" sz="1200" dirty="0">
                <a:latin typeface="微软雅黑" pitchFamily="34" charset="-122"/>
                <a:ea typeface="微软雅黑" pitchFamily="34" charset="-122"/>
              </a:rPr>
              <a:t>，打印时根据工具栏不同按钮进行</a:t>
            </a:r>
            <a:r>
              <a:rPr lang="zh-CN" altLang="zh-CN" sz="1200" dirty="0" smtClean="0">
                <a:latin typeface="微软雅黑" pitchFamily="34" charset="-122"/>
                <a:ea typeface="微软雅黑" pitchFamily="34" charset="-122"/>
              </a:rPr>
              <a:t>打印</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套打导出</a:t>
            </a:r>
            <a:r>
              <a:rPr lang="zh-CN" altLang="en-US" sz="1200" dirty="0" smtClean="0">
                <a:latin typeface="微软雅黑" pitchFamily="34" charset="-122"/>
                <a:ea typeface="微软雅黑" pitchFamily="34" charset="-122"/>
              </a:rPr>
              <a:t>：在</a:t>
            </a:r>
            <a:r>
              <a:rPr lang="zh-CN" altLang="en-US" sz="1200" dirty="0">
                <a:latin typeface="微软雅黑" pitchFamily="34" charset="-122"/>
                <a:ea typeface="微软雅黑" pitchFamily="34" charset="-122"/>
              </a:rPr>
              <a:t>单据列表界面可以选择将单据套打</a:t>
            </a:r>
            <a:r>
              <a:rPr lang="zh-CN" altLang="en-US" sz="1200" dirty="0" smtClean="0">
                <a:latin typeface="微软雅黑" pitchFamily="34" charset="-122"/>
                <a:ea typeface="微软雅黑" pitchFamily="34" charset="-122"/>
              </a:rPr>
              <a:t>导出成不同的文件；</a:t>
            </a:r>
            <a:endParaRPr lang="en-US" altLang="zh-CN" sz="1200" dirty="0">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xmlns="" val="3783414507"/>
              </p:ext>
            </p:extLst>
          </p:nvPr>
        </p:nvGraphicFramePr>
        <p:xfrm>
          <a:off x="4788024" y="699542"/>
          <a:ext cx="4248472" cy="3899365"/>
        </p:xfrm>
        <a:graphic>
          <a:graphicData uri="http://schemas.openxmlformats.org/drawingml/2006/table">
            <a:tbl>
              <a:tblPr firstRow="1" bandRow="1">
                <a:tableStyleId>{5C22544A-7EE6-4342-B048-85BDC9FD1C3A}</a:tableStyleId>
              </a:tblPr>
              <a:tblGrid>
                <a:gridCol w="1224136"/>
                <a:gridCol w="3024336"/>
              </a:tblGrid>
              <a:tr h="177875">
                <a:tc>
                  <a:txBody>
                    <a:bodyPr/>
                    <a:lstStyle/>
                    <a:p>
                      <a:pPr algn="l" fontAlgn="b"/>
                      <a:r>
                        <a:rPr lang="zh-CN" altLang="en-US" sz="900" b="0" i="0" u="none" strike="noStrike" dirty="0">
                          <a:solidFill>
                            <a:srgbClr val="000000"/>
                          </a:solidFill>
                          <a:effectLst/>
                          <a:latin typeface="宋体"/>
                        </a:rPr>
                        <a:t>套打操作</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功能说明</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a:solidFill>
                            <a:srgbClr val="000000"/>
                          </a:solidFill>
                          <a:effectLst/>
                          <a:latin typeface="宋体"/>
                        </a:rPr>
                        <a:t>连续套打全部单据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列表连续套打过滤出来的全部单据，按过滤出来的单据顺序打印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a:solidFill>
                            <a:srgbClr val="000000"/>
                          </a:solidFill>
                          <a:effectLst/>
                          <a:latin typeface="宋体"/>
                        </a:rPr>
                        <a:t>连续套打所选单据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列表连续套打所勾选的单据，多分录单据只需勾选一行分录</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a:solidFill>
                            <a:srgbClr val="000000"/>
                          </a:solidFill>
                          <a:effectLst/>
                          <a:latin typeface="宋体"/>
                        </a:rPr>
                        <a:t>连续套打所选分录</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列表连续套打所勾选的单据分录，单据有多条分录时，只打印勾选的分录</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a:solidFill>
                            <a:srgbClr val="000000"/>
                          </a:solidFill>
                          <a:effectLst/>
                          <a:latin typeface="宋体"/>
                        </a:rPr>
                        <a:t>连续套打预览全部单据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列表连续套打全部单据前进行预览</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1246">
                <a:tc>
                  <a:txBody>
                    <a:bodyPr/>
                    <a:lstStyle/>
                    <a:p>
                      <a:pPr algn="l" fontAlgn="b"/>
                      <a:r>
                        <a:rPr lang="zh-CN" altLang="en-US" sz="900" b="0" i="0" u="none" strike="noStrike">
                          <a:solidFill>
                            <a:srgbClr val="000000"/>
                          </a:solidFill>
                          <a:effectLst/>
                          <a:latin typeface="宋体"/>
                        </a:rPr>
                        <a:t>连续套打预览所选单据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列表连续套打所选单据前进行预览</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dirty="0">
                          <a:solidFill>
                            <a:srgbClr val="000000"/>
                          </a:solidFill>
                          <a:effectLst/>
                          <a:latin typeface="宋体"/>
                        </a:rPr>
                        <a:t>连续套打预览所选分录</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列表连续套打所选分录前进行预览</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303">
                <a:tc>
                  <a:txBody>
                    <a:bodyPr/>
                    <a:lstStyle/>
                    <a:p>
                      <a:r>
                        <a:rPr lang="zh-CN" altLang="en-US" sz="900" b="0" i="0" u="none" strike="noStrike" kern="1200" dirty="0" smtClean="0">
                          <a:solidFill>
                            <a:srgbClr val="000000"/>
                          </a:solidFill>
                          <a:effectLst/>
                          <a:latin typeface="宋体"/>
                          <a:ea typeface="+mn-ea"/>
                          <a:cs typeface="+mn-cs"/>
                        </a:rPr>
                        <a:t>套打导出</a:t>
                      </a:r>
                      <a:endParaRPr lang="zh-CN" altLang="en-US" sz="900" b="0" i="0" u="none" strike="noStrike" kern="1200" dirty="0">
                        <a:solidFill>
                          <a:srgbClr val="000000"/>
                        </a:solidFill>
                        <a:effectLst/>
                        <a:latin typeface="宋体"/>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sz="900" b="0" i="0" u="none" strike="noStrike" kern="1200" dirty="0" smtClean="0">
                          <a:solidFill>
                            <a:srgbClr val="000000"/>
                          </a:solidFill>
                          <a:effectLst/>
                          <a:latin typeface="宋体"/>
                          <a:ea typeface="+mn-ea"/>
                          <a:cs typeface="+mn-cs"/>
                        </a:rPr>
                        <a:t>按套打模板导出数据，支持导出</a:t>
                      </a:r>
                      <a:r>
                        <a:rPr lang="en-US" altLang="zh-CN" sz="900" b="0" i="0" u="none" strike="noStrike" kern="1200" dirty="0" smtClean="0">
                          <a:solidFill>
                            <a:srgbClr val="000000"/>
                          </a:solidFill>
                          <a:effectLst/>
                          <a:latin typeface="宋体"/>
                          <a:ea typeface="+mn-ea"/>
                          <a:cs typeface="+mn-cs"/>
                        </a:rPr>
                        <a:t>excel97-03</a:t>
                      </a:r>
                      <a:r>
                        <a:rPr lang="zh-CN" altLang="zh-CN" sz="900" b="0" i="0" u="none" strike="noStrike" kern="1200" dirty="0" smtClean="0">
                          <a:solidFill>
                            <a:srgbClr val="000000"/>
                          </a:solidFill>
                          <a:effectLst/>
                          <a:latin typeface="宋体"/>
                          <a:ea typeface="+mn-ea"/>
                          <a:cs typeface="+mn-cs"/>
                        </a:rPr>
                        <a:t>，</a:t>
                      </a:r>
                      <a:r>
                        <a:rPr lang="en-US" altLang="zh-CN" sz="900" b="0" i="0" u="none" strike="noStrike" kern="1200" dirty="0" smtClean="0">
                          <a:solidFill>
                            <a:srgbClr val="000000"/>
                          </a:solidFill>
                          <a:effectLst/>
                          <a:latin typeface="宋体"/>
                          <a:ea typeface="+mn-ea"/>
                          <a:cs typeface="+mn-cs"/>
                        </a:rPr>
                        <a:t>excel07-10</a:t>
                      </a:r>
                      <a:r>
                        <a:rPr lang="zh-CN" altLang="zh-CN" sz="900" b="0" i="0" u="none" strike="noStrike" kern="1200" dirty="0" smtClean="0">
                          <a:solidFill>
                            <a:srgbClr val="000000"/>
                          </a:solidFill>
                          <a:effectLst/>
                          <a:latin typeface="宋体"/>
                          <a:ea typeface="+mn-ea"/>
                          <a:cs typeface="+mn-cs"/>
                        </a:rPr>
                        <a:t>，</a:t>
                      </a:r>
                      <a:r>
                        <a:rPr lang="en-US" altLang="zh-CN" sz="900" b="0" i="0" u="none" strike="noStrike" kern="1200" dirty="0" err="1" smtClean="0">
                          <a:solidFill>
                            <a:srgbClr val="000000"/>
                          </a:solidFill>
                          <a:effectLst/>
                          <a:latin typeface="宋体"/>
                          <a:ea typeface="+mn-ea"/>
                          <a:cs typeface="+mn-cs"/>
                        </a:rPr>
                        <a:t>pdf</a:t>
                      </a:r>
                      <a:r>
                        <a:rPr lang="zh-CN" altLang="zh-CN" sz="900" b="0" i="0" u="none" strike="noStrike" kern="1200" dirty="0" smtClean="0">
                          <a:solidFill>
                            <a:srgbClr val="000000"/>
                          </a:solidFill>
                          <a:effectLst/>
                          <a:latin typeface="宋体"/>
                          <a:ea typeface="+mn-ea"/>
                          <a:cs typeface="+mn-cs"/>
                        </a:rPr>
                        <a:t>格式，有三种导出模式：</a:t>
                      </a:r>
                    </a:p>
                    <a:p>
                      <a:r>
                        <a:rPr lang="en-US" altLang="zh-CN" sz="900" b="0" i="0" u="none" strike="noStrike" kern="1200" dirty="0" smtClean="0">
                          <a:solidFill>
                            <a:srgbClr val="000000"/>
                          </a:solidFill>
                          <a:effectLst/>
                          <a:latin typeface="宋体"/>
                          <a:ea typeface="+mn-ea"/>
                          <a:cs typeface="+mn-cs"/>
                        </a:rPr>
                        <a:t>1.</a:t>
                      </a:r>
                      <a:r>
                        <a:rPr lang="zh-CN" altLang="zh-CN" sz="900" b="0" i="0" u="none" strike="noStrike" kern="1200" dirty="0" smtClean="0">
                          <a:solidFill>
                            <a:srgbClr val="000000"/>
                          </a:solidFill>
                          <a:effectLst/>
                          <a:latin typeface="宋体"/>
                          <a:ea typeface="+mn-ea"/>
                          <a:cs typeface="+mn-cs"/>
                        </a:rPr>
                        <a:t>按预览分页导出：导出后数据分页情况与预览界面保持一致； </a:t>
                      </a:r>
                    </a:p>
                    <a:p>
                      <a:r>
                        <a:rPr lang="en-US" altLang="zh-CN" sz="900" b="0" i="0" u="none" strike="noStrike" kern="1200" dirty="0" smtClean="0">
                          <a:solidFill>
                            <a:srgbClr val="000000"/>
                          </a:solidFill>
                          <a:effectLst/>
                          <a:latin typeface="宋体"/>
                          <a:ea typeface="+mn-ea"/>
                          <a:cs typeface="+mn-cs"/>
                        </a:rPr>
                        <a:t>2.</a:t>
                      </a:r>
                      <a:r>
                        <a:rPr lang="zh-CN" altLang="zh-CN" sz="900" b="0" i="0" u="none" strike="noStrike" kern="1200" dirty="0" smtClean="0">
                          <a:solidFill>
                            <a:srgbClr val="000000"/>
                          </a:solidFill>
                          <a:effectLst/>
                          <a:latin typeface="宋体"/>
                          <a:ea typeface="+mn-ea"/>
                          <a:cs typeface="+mn-cs"/>
                        </a:rPr>
                        <a:t>按内容连续导出：导出数据不再分页，每一页的内容导出后，空余两行继续导出下一页的内容； </a:t>
                      </a:r>
                    </a:p>
                    <a:p>
                      <a:r>
                        <a:rPr lang="en-US" altLang="zh-CN" sz="900" b="0" i="0" u="none" strike="noStrike" kern="1200" dirty="0" smtClean="0">
                          <a:solidFill>
                            <a:srgbClr val="000000"/>
                          </a:solidFill>
                          <a:effectLst/>
                          <a:latin typeface="宋体"/>
                          <a:ea typeface="+mn-ea"/>
                          <a:cs typeface="+mn-cs"/>
                        </a:rPr>
                        <a:t>3.</a:t>
                      </a:r>
                      <a:r>
                        <a:rPr lang="zh-CN" altLang="zh-CN" sz="900" b="0" i="0" u="none" strike="noStrike" kern="1200" dirty="0" smtClean="0">
                          <a:solidFill>
                            <a:srgbClr val="000000"/>
                          </a:solidFill>
                          <a:effectLst/>
                          <a:latin typeface="宋体"/>
                          <a:ea typeface="+mn-ea"/>
                          <a:cs typeface="+mn-cs"/>
                        </a:rPr>
                        <a:t>按分录合并导出：导出数据与合并套打一致，取第一张单据的套打模板，将其他单据的分录合并导出；</a:t>
                      </a:r>
                      <a:endParaRPr lang="zh-CN" altLang="en-US" sz="900" b="0" i="0" u="none" strike="noStrike" kern="1200" dirty="0">
                        <a:solidFill>
                          <a:srgbClr val="000000"/>
                        </a:solidFill>
                        <a:effectLst/>
                        <a:latin typeface="宋体"/>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083">
                <a:tc>
                  <a:txBody>
                    <a:bodyPr/>
                    <a:lstStyle/>
                    <a:p>
                      <a:pPr algn="l" fontAlgn="b"/>
                      <a:r>
                        <a:rPr lang="zh-CN" altLang="en-US" sz="900" b="0" i="0" u="none" strike="noStrike" dirty="0">
                          <a:solidFill>
                            <a:srgbClr val="000000"/>
                          </a:solidFill>
                          <a:effectLst/>
                          <a:latin typeface="宋体"/>
                        </a:rPr>
                        <a:t>合并套打全部单据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a:solidFill>
                            <a:srgbClr val="000000"/>
                          </a:solidFill>
                          <a:effectLst/>
                          <a:latin typeface="宋体"/>
                        </a:rPr>
                        <a:t>列表合并表体套打过滤出来的全部单据，打印时取第一张单据的单据头数据，将所有单据的分录数据进行合并打印</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2960">
                <a:tc>
                  <a:txBody>
                    <a:bodyPr/>
                    <a:lstStyle/>
                    <a:p>
                      <a:pPr algn="l" fontAlgn="b"/>
                      <a:r>
                        <a:rPr lang="zh-CN" altLang="en-US" sz="900" b="0" i="0" u="none" strike="noStrike">
                          <a:solidFill>
                            <a:srgbClr val="000000"/>
                          </a:solidFill>
                          <a:effectLst/>
                          <a:latin typeface="宋体"/>
                        </a:rPr>
                        <a:t>合并套打所选单据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a:solidFill>
                            <a:srgbClr val="000000"/>
                          </a:solidFill>
                          <a:effectLst/>
                          <a:latin typeface="宋体"/>
                        </a:rPr>
                        <a:t>列表合并表体套打所勾选的所选单据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623">
                <a:tc>
                  <a:txBody>
                    <a:bodyPr/>
                    <a:lstStyle/>
                    <a:p>
                      <a:pPr algn="l" fontAlgn="b"/>
                      <a:r>
                        <a:rPr lang="zh-CN" altLang="en-US" sz="900" b="0" i="0" u="none" strike="noStrike">
                          <a:solidFill>
                            <a:srgbClr val="000000"/>
                          </a:solidFill>
                          <a:effectLst/>
                          <a:latin typeface="宋体"/>
                        </a:rPr>
                        <a:t>合并套打所选分录</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列表合并套打所所勾选的单据分录</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1246">
                <a:tc>
                  <a:txBody>
                    <a:bodyPr/>
                    <a:lstStyle/>
                    <a:p>
                      <a:pPr algn="l" fontAlgn="b"/>
                      <a:r>
                        <a:rPr lang="zh-CN" altLang="en-US" sz="900" b="0" i="0" u="none" strike="noStrike">
                          <a:solidFill>
                            <a:srgbClr val="000000"/>
                          </a:solidFill>
                          <a:effectLst/>
                          <a:latin typeface="宋体"/>
                        </a:rPr>
                        <a:t>合并套打预览全部单据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合并套打全部单据前进行预览</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a:solidFill>
                            <a:srgbClr val="000000"/>
                          </a:solidFill>
                          <a:effectLst/>
                          <a:latin typeface="宋体"/>
                        </a:rPr>
                        <a:t>合并套打预览所选单据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合并套打所选单据前进行预览</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831">
                <a:tc>
                  <a:txBody>
                    <a:bodyPr/>
                    <a:lstStyle/>
                    <a:p>
                      <a:pPr algn="l" fontAlgn="b"/>
                      <a:r>
                        <a:rPr lang="zh-CN" altLang="en-US" sz="900" b="0" i="0" u="none" strike="noStrike">
                          <a:solidFill>
                            <a:srgbClr val="000000"/>
                          </a:solidFill>
                          <a:effectLst/>
                          <a:latin typeface="宋体"/>
                        </a:rPr>
                        <a:t>分批打印所选单据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按单张单据打印所选单据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817">
                <a:tc>
                  <a:txBody>
                    <a:bodyPr/>
                    <a:lstStyle/>
                    <a:p>
                      <a:pPr algn="l" fontAlgn="b"/>
                      <a:r>
                        <a:rPr lang="zh-CN" altLang="en-US" sz="900" b="0" i="0" u="none" strike="noStrike">
                          <a:solidFill>
                            <a:srgbClr val="000000"/>
                          </a:solidFill>
                          <a:effectLst/>
                          <a:latin typeface="宋体"/>
                        </a:rPr>
                        <a:t>分批打印全部单据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900" b="0" i="0" u="none" strike="noStrike" dirty="0">
                          <a:solidFill>
                            <a:srgbClr val="000000"/>
                          </a:solidFill>
                          <a:effectLst/>
                          <a:latin typeface="宋体"/>
                        </a:rPr>
                        <a:t>按单张单据打印全部单据</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241"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27784" y="729018"/>
            <a:ext cx="2095500" cy="3524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9363168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打打印次数</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1985159"/>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打印次数</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单据</a:t>
            </a:r>
            <a:r>
              <a:rPr lang="zh-CN" altLang="zh-CN" sz="1200" dirty="0">
                <a:latin typeface="微软雅黑" pitchFamily="34" charset="-122"/>
                <a:ea typeface="微软雅黑" pitchFamily="34" charset="-122"/>
              </a:rPr>
              <a:t>添加打印次数字段后，单据套打可进行打印次数控制，可通过“单据类型”界面打印次数控制，也可通过“单据参数配置”进行打印次数控制，二者同时控制时取最小的打印次数进行控制</a:t>
            </a:r>
            <a:r>
              <a:rPr lang="zh-CN" altLang="zh-CN"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打印时间</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单据</a:t>
            </a:r>
            <a:r>
              <a:rPr lang="zh-CN" altLang="zh-CN" sz="1200" dirty="0">
                <a:latin typeface="微软雅黑" pitchFamily="34" charset="-122"/>
                <a:ea typeface="微软雅黑" pitchFamily="34" charset="-122"/>
              </a:rPr>
              <a:t>添加</a:t>
            </a:r>
            <a:r>
              <a:rPr lang="zh-CN" altLang="zh-CN" sz="1200" dirty="0" smtClean="0">
                <a:latin typeface="微软雅黑" pitchFamily="34" charset="-122"/>
                <a:ea typeface="微软雅黑" pitchFamily="34" charset="-122"/>
              </a:rPr>
              <a:t>打印</a:t>
            </a:r>
            <a:r>
              <a:rPr lang="zh-CN" altLang="en-US" sz="1200" dirty="0">
                <a:latin typeface="微软雅黑" pitchFamily="34" charset="-122"/>
                <a:ea typeface="微软雅黑" pitchFamily="34" charset="-122"/>
              </a:rPr>
              <a:t>时间</a:t>
            </a:r>
            <a:r>
              <a:rPr lang="zh-CN" altLang="zh-CN" sz="1200" dirty="0" smtClean="0">
                <a:latin typeface="微软雅黑" pitchFamily="34" charset="-122"/>
                <a:ea typeface="微软雅黑" pitchFamily="34" charset="-122"/>
              </a:rPr>
              <a:t>字段</a:t>
            </a:r>
            <a:r>
              <a:rPr lang="zh-CN" altLang="zh-CN" sz="1200" dirty="0">
                <a:latin typeface="微软雅黑" pitchFamily="34" charset="-122"/>
                <a:ea typeface="微软雅黑" pitchFamily="34" charset="-122"/>
              </a:rPr>
              <a:t>后，单据套</a:t>
            </a:r>
            <a:r>
              <a:rPr lang="zh-CN" altLang="zh-CN" sz="1200" dirty="0" smtClean="0">
                <a:latin typeface="微软雅黑" pitchFamily="34" charset="-122"/>
                <a:ea typeface="微软雅黑" pitchFamily="34" charset="-122"/>
              </a:rPr>
              <a:t>打</a:t>
            </a:r>
            <a:r>
              <a:rPr lang="zh-CN" altLang="en-US" sz="1200" dirty="0" smtClean="0">
                <a:latin typeface="微软雅黑" pitchFamily="34" charset="-122"/>
                <a:ea typeface="微软雅黑" pitchFamily="34" charset="-122"/>
              </a:rPr>
              <a:t>时可以记录套打时间；</a:t>
            </a:r>
            <a:endParaRPr lang="en-US" altLang="zh-CN" sz="1200" dirty="0">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99792" y="729018"/>
            <a:ext cx="6120680" cy="341396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59946" y="2222176"/>
            <a:ext cx="2660526" cy="190289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86372" y="729018"/>
            <a:ext cx="6134100" cy="2819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686372" y="732442"/>
            <a:ext cx="4477916" cy="40398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986342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1266"/>
                                        </p:tgtEl>
                                      </p:cBhvr>
                                    </p:animEffect>
                                    <p:set>
                                      <p:cBhvr>
                                        <p:cTn id="11" dur="1" fill="hold">
                                          <p:stCondLst>
                                            <p:cond delay="499"/>
                                          </p:stCondLst>
                                        </p:cTn>
                                        <p:tgtEl>
                                          <p:spTgt spid="11266"/>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1267"/>
                                        </p:tgtEl>
                                      </p:cBhvr>
                                    </p:animEffect>
                                    <p:set>
                                      <p:cBhvr>
                                        <p:cTn id="14" dur="1" fill="hold">
                                          <p:stCondLst>
                                            <p:cond delay="499"/>
                                          </p:stCondLst>
                                        </p:cTn>
                                        <p:tgtEl>
                                          <p:spTgt spid="1126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2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268"/>
                                        </p:tgtEl>
                                      </p:cBhvr>
                                    </p:animEffect>
                                    <p:set>
                                      <p:cBhvr>
                                        <p:cTn id="21" dur="1" fill="hold">
                                          <p:stCondLst>
                                            <p:cond delay="499"/>
                                          </p:stCondLst>
                                        </p:cTn>
                                        <p:tgtEl>
                                          <p:spTgt spid="1126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打后台打印</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a:t>
            </a:r>
            <a:r>
              <a:rPr kumimoji="1" lang="zh-CN" altLang="en-US" sz="1400" b="1" dirty="0">
                <a:solidFill>
                  <a:srgbClr val="FFFFFF"/>
                </a:solidFill>
                <a:latin typeface="微软雅黑" pitchFamily="34" charset="-122"/>
                <a:ea typeface="微软雅黑" pitchFamily="34" charset="-122"/>
              </a:rPr>
              <a:t>简介</a:t>
            </a:r>
          </a:p>
        </p:txBody>
      </p:sp>
      <p:sp>
        <p:nvSpPr>
          <p:cNvPr id="34" name="矩形 33"/>
          <p:cNvSpPr/>
          <p:nvPr/>
        </p:nvSpPr>
        <p:spPr>
          <a:xfrm>
            <a:off x="179512" y="1275606"/>
            <a:ext cx="2304256" cy="2012859"/>
          </a:xfrm>
          <a:prstGeom prst="rect">
            <a:avLst/>
          </a:prstGeom>
        </p:spPr>
        <p:txBody>
          <a:bodyPr wrap="square">
            <a:spAutoFit/>
          </a:bodyPr>
          <a:lstStyle/>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登录用户</a:t>
            </a:r>
            <a:r>
              <a:rPr lang="en-US" altLang="zh-CN" sz="1200" dirty="0" smtClean="0">
                <a:latin typeface="微软雅黑" pitchFamily="34" charset="-122"/>
                <a:ea typeface="微软雅黑" pitchFamily="34" charset="-122"/>
              </a:rPr>
              <a:t>-&gt;</a:t>
            </a:r>
            <a:r>
              <a:rPr lang="zh-CN" altLang="en-US" sz="1200" dirty="0" smtClean="0">
                <a:latin typeface="微软雅黑" pitchFamily="34" charset="-122"/>
                <a:ea typeface="微软雅黑" pitchFamily="34" charset="-122"/>
              </a:rPr>
              <a:t>我的打印任务，打开套打后台打印；</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支持连续套打、合并套打、套打导出和列表引出；</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适用于大数据量的套打打印或者引出；</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注</a:t>
            </a:r>
            <a:r>
              <a:rPr lang="en-US" altLang="zh-CN" sz="1200" b="1"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：需先配置好单据的过滤方案和套打模板；</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b="1" dirty="0" smtClean="0">
                <a:latin typeface="微软雅黑" pitchFamily="34" charset="-122"/>
                <a:ea typeface="微软雅黑" pitchFamily="34" charset="-122"/>
              </a:rPr>
              <a:t>注</a:t>
            </a:r>
            <a:r>
              <a:rPr lang="en-US" altLang="zh-CN" sz="1200" b="1"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：计划任务列表的“后台打印”，需能自动执行；</a:t>
            </a:r>
            <a:endParaRPr lang="en-US" altLang="zh-CN" sz="1200" dirty="0">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1892" y="729018"/>
            <a:ext cx="4136114" cy="3942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43808" y="729018"/>
            <a:ext cx="1581150" cy="31051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1041480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dirty="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1" cy="2848023"/>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4" name="TextBox 35"/>
          <p:cNvSpPr txBox="1"/>
          <p:nvPr>
            <p:custDataLst>
              <p:tags r:id="rId7"/>
            </p:custDataLst>
          </p:nvPr>
        </p:nvSpPr>
        <p:spPr>
          <a:xfrm>
            <a:off x="1798017" y="2870503"/>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altLang="zh-CN"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3</a:t>
            </a:r>
            <a:endPar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endParaRPr>
          </a:p>
        </p:txBody>
      </p:sp>
      <p:sp>
        <p:nvSpPr>
          <p:cNvPr id="26" name="矩形 25"/>
          <p:cNvSpPr/>
          <p:nvPr>
            <p:custDataLst>
              <p:tags r:id="rId8"/>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整体概述</a:t>
            </a:r>
            <a:endParaRPr lang="en-US" sz="1200" kern="0" dirty="0">
              <a:solidFill>
                <a:srgbClr val="FFFFFF"/>
              </a:solidFill>
              <a:latin typeface="+mj-ea"/>
              <a:ea typeface="+mj-ea"/>
              <a:cs typeface="Arial" panose="020B0604020202020204" pitchFamily="34" charset="0"/>
            </a:endParaRPr>
          </a:p>
        </p:txBody>
      </p:sp>
      <p:sp>
        <p:nvSpPr>
          <p:cNvPr id="27" name="矩形 26"/>
          <p:cNvSpPr/>
          <p:nvPr>
            <p:custDataLst>
              <p:tags r:id="rId9"/>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平台特性</a:t>
            </a:r>
            <a:endParaRPr lang="en-US" altLang="zh-CN" sz="1200" kern="0" dirty="0">
              <a:solidFill>
                <a:srgbClr val="FFFFFF"/>
              </a:solidFill>
              <a:latin typeface="+mj-ea"/>
              <a:ea typeface="+mj-ea"/>
              <a:cs typeface="Arial" panose="020B0604020202020204" pitchFamily="34" charset="0"/>
            </a:endParaRPr>
          </a:p>
        </p:txBody>
      </p:sp>
      <p:sp>
        <p:nvSpPr>
          <p:cNvPr id="28" name="矩形 27"/>
          <p:cNvSpPr/>
          <p:nvPr>
            <p:custDataLst>
              <p:tags r:id="rId10"/>
            </p:custDataLst>
          </p:nvPr>
        </p:nvSpPr>
        <p:spPr>
          <a:xfrm>
            <a:off x="2339752" y="2938711"/>
            <a:ext cx="3264976"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实例应用</a:t>
            </a:r>
            <a:endParaRPr lang="en-US" altLang="zh-CN" sz="1200" kern="0" dirty="0">
              <a:solidFill>
                <a:srgbClr val="FFFFFF"/>
              </a:solidFill>
              <a:latin typeface="+mj-ea"/>
              <a:ea typeface="+mj-ea"/>
              <a:cs typeface="Arial" panose="020B0604020202020204" pitchFamily="34" charset="0"/>
            </a:endParaRPr>
          </a:p>
        </p:txBody>
      </p:sp>
      <p:sp>
        <p:nvSpPr>
          <p:cNvPr id="12" name="矩形 11"/>
          <p:cNvSpPr/>
          <p:nvPr>
            <p:custDataLst>
              <p:tags r:id="rId11"/>
            </p:custDataLst>
          </p:nvPr>
        </p:nvSpPr>
        <p:spPr>
          <a:xfrm>
            <a:off x="2348532" y="3525738"/>
            <a:ext cx="3447603" cy="323850"/>
          </a:xfrm>
          <a:prstGeom prst="rect">
            <a:avLst/>
          </a:prstGeom>
          <a:solidFill>
            <a:srgbClr val="DF6421"/>
          </a:solidFill>
          <a:ln w="25400" cap="flat" cmpd="sng" algn="ctr">
            <a:noFill/>
            <a:prstDash val="solid"/>
          </a:ln>
          <a:effectLst/>
        </p:spPr>
        <p:txBody>
          <a:bodyPr lIns="67500" tIns="35100" rIns="67500" bIns="35100" anchor="ctr">
            <a:normAutofit/>
          </a:bodyPr>
          <a:lstStyle/>
          <a:p>
            <a:pPr fontAlgn="auto">
              <a:spcBef>
                <a:spcPts val="0"/>
              </a:spcBef>
              <a:spcAft>
                <a:spcPts val="0"/>
              </a:spcAft>
            </a:pPr>
            <a:r>
              <a:rPr lang="zh-CN" altLang="en-US" sz="1200" kern="0" dirty="0">
                <a:solidFill>
                  <a:srgbClr val="FFFFFF"/>
                </a:solidFill>
                <a:latin typeface="+mj-ea"/>
                <a:ea typeface="+mj-ea"/>
                <a:cs typeface="Arial" panose="020B0604020202020204" pitchFamily="34" charset="0"/>
              </a:rPr>
              <a:t>常见问题</a:t>
            </a:r>
            <a:endParaRPr lang="en-US" altLang="zh-CN" sz="1200" kern="0" dirty="0">
              <a:solidFill>
                <a:srgbClr val="FFFFFF"/>
              </a:solidFill>
              <a:latin typeface="+mj-ea"/>
              <a:ea typeface="+mj-ea"/>
              <a:cs typeface="Arial" panose="020B0604020202020204" pitchFamily="34" charset="0"/>
            </a:endParaRPr>
          </a:p>
        </p:txBody>
      </p:sp>
      <p:sp>
        <p:nvSpPr>
          <p:cNvPr id="13" name="TextBox 35"/>
          <p:cNvSpPr txBox="1"/>
          <p:nvPr>
            <p:custDataLst>
              <p:tags r:id="rId12"/>
            </p:custDataLst>
          </p:nvPr>
        </p:nvSpPr>
        <p:spPr>
          <a:xfrm>
            <a:off x="1798016" y="3410291"/>
            <a:ext cx="527447" cy="439095"/>
          </a:xfrm>
          <a:prstGeom prst="rect">
            <a:avLst/>
          </a:prstGeom>
          <a:noFill/>
        </p:spPr>
        <p:txBody>
          <a:bodyPr>
            <a:spAutoFit/>
          </a:bodyPr>
          <a:lstStyle/>
          <a:p>
            <a:pPr algn="r" fontAlgn="auto">
              <a:lnSpc>
                <a:spcPct val="120000"/>
              </a:lnSpc>
              <a:spcBef>
                <a:spcPts val="0"/>
              </a:spcBef>
              <a:spcAft>
                <a:spcPts val="0"/>
              </a:spcAft>
              <a:defRPr/>
            </a:pPr>
            <a:r>
              <a:rPr lang="en-US" sz="2100" kern="0" dirty="0" smtClean="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a:t>
            </a: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4</a:t>
            </a:r>
          </a:p>
        </p:txBody>
      </p:sp>
    </p:spTree>
    <p:custDataLst>
      <p:tags r:id="rId1"/>
    </p:custDataLst>
    <p:extLst>
      <p:ext uri="{BB962C8B-B14F-4D97-AF65-F5344CB8AC3E}">
        <p14:creationId xmlns:p14="http://schemas.microsoft.com/office/powerpoint/2010/main" xmlns="" val="1606875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210" y="616659"/>
            <a:ext cx="8196230" cy="3899307"/>
          </a:xfrm>
        </p:spPr>
        <p:txBody>
          <a:bodyPr>
            <a:normAutofit/>
          </a:bodyPr>
          <a:lstStyle/>
          <a:p>
            <a:pPr marL="285750" indent="-285750">
              <a:lnSpc>
                <a:spcPct val="150000"/>
              </a:lnSpc>
              <a:spcBef>
                <a:spcPct val="0"/>
              </a:spcBef>
              <a:buFont typeface="Wingdings" pitchFamily="2" charset="2"/>
              <a:buChar char="ü"/>
            </a:pPr>
            <a:r>
              <a:rPr lang="zh-CN" altLang="zh-CN" sz="1600" dirty="0">
                <a:solidFill>
                  <a:srgbClr val="000000"/>
                </a:solidFill>
                <a:latin typeface="微软雅黑" pitchFamily="34" charset="-122"/>
                <a:ea typeface="微软雅黑" pitchFamily="34" charset="-122"/>
                <a:cs typeface="+mn-cs"/>
              </a:rPr>
              <a:t>使用</a:t>
            </a:r>
            <a:r>
              <a:rPr lang="en-US" altLang="zh-CN" sz="1600" dirty="0">
                <a:solidFill>
                  <a:srgbClr val="000000"/>
                </a:solidFill>
                <a:latin typeface="微软雅黑" pitchFamily="34" charset="-122"/>
                <a:ea typeface="微软雅黑" pitchFamily="34" charset="-122"/>
                <a:cs typeface="+mn-cs"/>
              </a:rPr>
              <a:t>WEB</a:t>
            </a:r>
            <a:r>
              <a:rPr lang="zh-CN" altLang="zh-CN" sz="1600" dirty="0">
                <a:solidFill>
                  <a:srgbClr val="000000"/>
                </a:solidFill>
                <a:latin typeface="微软雅黑" pitchFamily="34" charset="-122"/>
                <a:ea typeface="微软雅黑" pitchFamily="34" charset="-122"/>
                <a:cs typeface="+mn-cs"/>
              </a:rPr>
              <a:t>版套打打印，必须使用</a:t>
            </a:r>
            <a:r>
              <a:rPr lang="en-US" altLang="zh-CN" sz="1600" dirty="0">
                <a:solidFill>
                  <a:srgbClr val="000000"/>
                </a:solidFill>
                <a:latin typeface="微软雅黑" pitchFamily="34" charset="-122"/>
                <a:ea typeface="微软雅黑" pitchFamily="34" charset="-122"/>
                <a:cs typeface="+mn-cs"/>
              </a:rPr>
              <a:t>IE</a:t>
            </a:r>
            <a:r>
              <a:rPr lang="zh-CN" altLang="zh-CN" sz="1600" dirty="0">
                <a:solidFill>
                  <a:srgbClr val="000000"/>
                </a:solidFill>
                <a:latin typeface="微软雅黑" pitchFamily="34" charset="-122"/>
                <a:ea typeface="微软雅黑" pitchFamily="34" charset="-122"/>
                <a:cs typeface="+mn-cs"/>
              </a:rPr>
              <a:t>浏览器，并安装打印组件，打印组件安装方法如下</a:t>
            </a:r>
            <a:r>
              <a:rPr lang="zh-CN" altLang="en-US" sz="1600" dirty="0">
                <a:solidFill>
                  <a:srgbClr val="000000"/>
                </a:solidFill>
                <a:latin typeface="微软雅黑" pitchFamily="34" charset="-122"/>
                <a:ea typeface="微软雅黑" pitchFamily="34" charset="-122"/>
                <a:cs typeface="+mn-cs"/>
              </a:rPr>
              <a:t>：</a:t>
            </a:r>
            <a:endParaRPr lang="en-US" altLang="zh-CN" sz="1600" dirty="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en-US" altLang="zh-CN" sz="1600" dirty="0">
                <a:solidFill>
                  <a:srgbClr val="000000"/>
                </a:solidFill>
                <a:latin typeface="微软雅黑" pitchFamily="34" charset="-122"/>
                <a:ea typeface="微软雅黑" pitchFamily="34" charset="-122"/>
                <a:cs typeface="+mn-cs"/>
              </a:rPr>
              <a:t>1</a:t>
            </a:r>
            <a:r>
              <a:rPr lang="zh-CN" altLang="zh-CN" sz="1600" dirty="0">
                <a:solidFill>
                  <a:srgbClr val="000000"/>
                </a:solidFill>
                <a:latin typeface="微软雅黑" pitchFamily="34" charset="-122"/>
                <a:ea typeface="微软雅黑" pitchFamily="34" charset="-122"/>
                <a:cs typeface="+mn-cs"/>
              </a:rPr>
              <a:t>、添加</a:t>
            </a:r>
            <a:r>
              <a:rPr lang="en-US" altLang="zh-CN" sz="1600" dirty="0">
                <a:solidFill>
                  <a:srgbClr val="000000"/>
                </a:solidFill>
                <a:latin typeface="微软雅黑" pitchFamily="34" charset="-122"/>
                <a:ea typeface="微软雅黑" pitchFamily="34" charset="-122"/>
                <a:cs typeface="+mn-cs"/>
              </a:rPr>
              <a:t>cloud</a:t>
            </a:r>
            <a:r>
              <a:rPr lang="zh-CN" altLang="zh-CN" sz="1600" dirty="0">
                <a:solidFill>
                  <a:srgbClr val="000000"/>
                </a:solidFill>
                <a:latin typeface="微软雅黑" pitchFamily="34" charset="-122"/>
                <a:ea typeface="微软雅黑" pitchFamily="34" charset="-122"/>
                <a:cs typeface="+mn-cs"/>
              </a:rPr>
              <a:t>登陆地址至</a:t>
            </a:r>
            <a:r>
              <a:rPr lang="en-US" altLang="zh-CN" sz="1600" dirty="0">
                <a:solidFill>
                  <a:srgbClr val="000000"/>
                </a:solidFill>
                <a:latin typeface="微软雅黑" pitchFamily="34" charset="-122"/>
                <a:ea typeface="微软雅黑" pitchFamily="34" charset="-122"/>
                <a:cs typeface="+mn-cs"/>
              </a:rPr>
              <a:t>IE</a:t>
            </a:r>
            <a:r>
              <a:rPr lang="zh-CN" altLang="zh-CN" sz="1600" dirty="0">
                <a:solidFill>
                  <a:srgbClr val="000000"/>
                </a:solidFill>
                <a:latin typeface="微软雅黑" pitchFamily="34" charset="-122"/>
                <a:ea typeface="微软雅黑" pitchFamily="34" charset="-122"/>
                <a:cs typeface="+mn-cs"/>
              </a:rPr>
              <a:t>信任站点，并将信任站点安全级别设置为低，登陆</a:t>
            </a:r>
            <a:r>
              <a:rPr lang="en-US" altLang="zh-CN" sz="1600" dirty="0">
                <a:solidFill>
                  <a:srgbClr val="000000"/>
                </a:solidFill>
                <a:latin typeface="微软雅黑" pitchFamily="34" charset="-122"/>
                <a:ea typeface="微软雅黑" pitchFamily="34" charset="-122"/>
                <a:cs typeface="+mn-cs"/>
              </a:rPr>
              <a:t>cloud</a:t>
            </a:r>
            <a:r>
              <a:rPr lang="zh-CN" altLang="zh-CN" sz="1600" dirty="0">
                <a:solidFill>
                  <a:srgbClr val="000000"/>
                </a:solidFill>
                <a:latin typeface="微软雅黑" pitchFamily="34" charset="-122"/>
                <a:ea typeface="微软雅黑" pitchFamily="34" charset="-122"/>
                <a:cs typeface="+mn-cs"/>
              </a:rPr>
              <a:t>，点打印，根据提示安装打印组件，退出</a:t>
            </a:r>
            <a:r>
              <a:rPr lang="en-US" altLang="zh-CN" sz="1600" dirty="0">
                <a:solidFill>
                  <a:srgbClr val="000000"/>
                </a:solidFill>
                <a:latin typeface="微软雅黑" pitchFamily="34" charset="-122"/>
                <a:ea typeface="微软雅黑" pitchFamily="34" charset="-122"/>
                <a:cs typeface="+mn-cs"/>
              </a:rPr>
              <a:t>IE</a:t>
            </a:r>
            <a:r>
              <a:rPr lang="zh-CN" altLang="zh-CN" sz="1600" dirty="0">
                <a:solidFill>
                  <a:srgbClr val="000000"/>
                </a:solidFill>
                <a:latin typeface="微软雅黑" pitchFamily="34" charset="-122"/>
                <a:ea typeface="微软雅黑" pitchFamily="34" charset="-122"/>
                <a:cs typeface="+mn-cs"/>
              </a:rPr>
              <a:t>重新登陆</a:t>
            </a:r>
            <a:r>
              <a:rPr lang="en-US" altLang="zh-CN" sz="1600" dirty="0">
                <a:solidFill>
                  <a:srgbClr val="000000"/>
                </a:solidFill>
                <a:latin typeface="微软雅黑" pitchFamily="34" charset="-122"/>
                <a:ea typeface="微软雅黑" pitchFamily="34" charset="-122"/>
                <a:cs typeface="+mn-cs"/>
              </a:rPr>
              <a:t>cloud</a:t>
            </a:r>
            <a:r>
              <a:rPr lang="zh-CN" altLang="zh-CN" sz="1600" dirty="0">
                <a:solidFill>
                  <a:srgbClr val="000000"/>
                </a:solidFill>
                <a:latin typeface="微软雅黑" pitchFamily="34" charset="-122"/>
                <a:ea typeface="微软雅黑" pitchFamily="34" charset="-122"/>
                <a:cs typeface="+mn-cs"/>
              </a:rPr>
              <a:t>进行打印。</a:t>
            </a:r>
          </a:p>
          <a:p>
            <a:pPr marL="285750" indent="-285750">
              <a:spcBef>
                <a:spcPct val="0"/>
              </a:spcBef>
              <a:buFont typeface="Wingdings" pitchFamily="2" charset="2"/>
              <a:buChar char="ü"/>
            </a:pPr>
            <a:r>
              <a:rPr lang="en-US" altLang="zh-CN" sz="1600" dirty="0">
                <a:solidFill>
                  <a:srgbClr val="000000"/>
                </a:solidFill>
                <a:latin typeface="微软雅黑" pitchFamily="34" charset="-122"/>
                <a:ea typeface="微软雅黑" pitchFamily="34" charset="-122"/>
                <a:cs typeface="+mn-cs"/>
              </a:rPr>
              <a:t>2</a:t>
            </a:r>
            <a:r>
              <a:rPr lang="zh-CN" altLang="zh-CN" sz="1600" dirty="0">
                <a:solidFill>
                  <a:srgbClr val="000000"/>
                </a:solidFill>
                <a:latin typeface="微软雅黑" pitchFamily="34" charset="-122"/>
                <a:ea typeface="微软雅黑" pitchFamily="34" charset="-122"/>
                <a:cs typeface="+mn-cs"/>
              </a:rPr>
              <a:t>、</a:t>
            </a:r>
            <a:r>
              <a:rPr lang="en-US" altLang="zh-CN" sz="1600" dirty="0">
                <a:solidFill>
                  <a:srgbClr val="000000"/>
                </a:solidFill>
                <a:latin typeface="微软雅黑" pitchFamily="34" charset="-122"/>
                <a:ea typeface="微软雅黑" pitchFamily="34" charset="-122"/>
                <a:cs typeface="+mn-cs"/>
              </a:rPr>
              <a:t>IE</a:t>
            </a:r>
            <a:r>
              <a:rPr lang="zh-CN" altLang="zh-CN" sz="1600" dirty="0">
                <a:solidFill>
                  <a:srgbClr val="000000"/>
                </a:solidFill>
                <a:latin typeface="微软雅黑" pitchFamily="34" charset="-122"/>
                <a:ea typeface="微软雅黑" pitchFamily="34" charset="-122"/>
                <a:cs typeface="+mn-cs"/>
              </a:rPr>
              <a:t>浏览器如果不能自动更新打印组件，可以通过下载链接手动下载，复制链接到地址栏，把</a:t>
            </a:r>
            <a:r>
              <a:rPr lang="en-US" altLang="zh-CN" sz="1600" dirty="0">
                <a:solidFill>
                  <a:srgbClr val="000000"/>
                </a:solidFill>
                <a:latin typeface="微软雅黑" pitchFamily="34" charset="-122"/>
                <a:ea typeface="微软雅黑" pitchFamily="34" charset="-122"/>
                <a:cs typeface="+mn-cs"/>
              </a:rPr>
              <a:t>IP</a:t>
            </a:r>
            <a:r>
              <a:rPr lang="zh-CN" altLang="zh-CN" sz="1600" dirty="0">
                <a:solidFill>
                  <a:srgbClr val="000000"/>
                </a:solidFill>
                <a:latin typeface="微软雅黑" pitchFamily="34" charset="-122"/>
                <a:ea typeface="微软雅黑" pitchFamily="34" charset="-122"/>
                <a:cs typeface="+mn-cs"/>
              </a:rPr>
              <a:t>地址改为</a:t>
            </a:r>
            <a:r>
              <a:rPr lang="en-US" altLang="zh-CN" sz="1600" dirty="0">
                <a:solidFill>
                  <a:srgbClr val="000000"/>
                </a:solidFill>
                <a:latin typeface="微软雅黑" pitchFamily="34" charset="-122"/>
                <a:ea typeface="微软雅黑" pitchFamily="34" charset="-122"/>
                <a:cs typeface="+mn-cs"/>
              </a:rPr>
              <a:t>Cloud</a:t>
            </a:r>
            <a:r>
              <a:rPr lang="zh-CN" altLang="zh-CN" sz="1600" dirty="0">
                <a:solidFill>
                  <a:srgbClr val="000000"/>
                </a:solidFill>
                <a:latin typeface="微软雅黑" pitchFamily="34" charset="-122"/>
                <a:ea typeface="微软雅黑" pitchFamily="34" charset="-122"/>
                <a:cs typeface="+mn-cs"/>
              </a:rPr>
              <a:t>登陆站点：</a:t>
            </a:r>
            <a:r>
              <a:rPr lang="en-US" altLang="zh-CN" sz="1600" dirty="0">
                <a:solidFill>
                  <a:srgbClr val="000000"/>
                </a:solidFill>
                <a:latin typeface="微软雅黑" pitchFamily="34" charset="-122"/>
                <a:ea typeface="微软雅黑" pitchFamily="34" charset="-122"/>
                <a:cs typeface="+mn-cs"/>
                <a:hlinkClick r:id="rId2"/>
              </a:rPr>
              <a:t>http://192.168.XX.XXX/k3cloud/silverlight/WPFPrintSetup.msi</a:t>
            </a:r>
            <a:endParaRPr lang="en-US" altLang="zh-CN" sz="1600" dirty="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endParaRPr lang="zh-CN" altLang="zh-CN" sz="1600" dirty="0">
              <a:solidFill>
                <a:srgbClr val="000000"/>
              </a:solidFill>
              <a:latin typeface="微软雅黑" pitchFamily="34" charset="-122"/>
              <a:ea typeface="微软雅黑" pitchFamily="34" charset="-122"/>
              <a:cs typeface="+mn-cs"/>
            </a:endParaRPr>
          </a:p>
          <a:p>
            <a:pPr marL="285750" indent="-285750">
              <a:lnSpc>
                <a:spcPct val="150000"/>
              </a:lnSpc>
              <a:spcBef>
                <a:spcPct val="0"/>
              </a:spcBef>
              <a:buFont typeface="Wingdings" pitchFamily="2" charset="2"/>
              <a:buChar char="ü"/>
            </a:pPr>
            <a:r>
              <a:rPr lang="zh-CN" altLang="zh-CN" sz="1600" dirty="0">
                <a:solidFill>
                  <a:srgbClr val="000000"/>
                </a:solidFill>
                <a:latin typeface="微软雅黑" pitchFamily="34" charset="-122"/>
                <a:ea typeface="微软雅黑" pitchFamily="34" charset="-122"/>
                <a:cs typeface="+mn-cs"/>
              </a:rPr>
              <a:t>注：使用客户端打印，不需要安装</a:t>
            </a:r>
            <a:r>
              <a:rPr lang="en-US" altLang="zh-CN" sz="1600" dirty="0">
                <a:solidFill>
                  <a:srgbClr val="000000"/>
                </a:solidFill>
                <a:latin typeface="微软雅黑" pitchFamily="34" charset="-122"/>
                <a:ea typeface="微软雅黑" pitchFamily="34" charset="-122"/>
                <a:cs typeface="+mn-cs"/>
              </a:rPr>
              <a:t>web</a:t>
            </a:r>
            <a:r>
              <a:rPr lang="zh-CN" altLang="zh-CN" sz="1600" dirty="0">
                <a:solidFill>
                  <a:srgbClr val="000000"/>
                </a:solidFill>
                <a:latin typeface="微软雅黑" pitchFamily="34" charset="-122"/>
                <a:ea typeface="微软雅黑" pitchFamily="34" charset="-122"/>
                <a:cs typeface="+mn-cs"/>
              </a:rPr>
              <a:t>打印组件。使用其他浏览器时，和打印组件兼容性不好，会影响打印效果。</a:t>
            </a:r>
          </a:p>
        </p:txBody>
      </p:sp>
      <p:sp>
        <p:nvSpPr>
          <p:cNvPr id="3" name="标题 2"/>
          <p:cNvSpPr>
            <a:spLocks noGrp="1"/>
          </p:cNvSpPr>
          <p:nvPr>
            <p:ph type="title"/>
          </p:nvPr>
        </p:nvSpPr>
        <p:spPr>
          <a:xfrm>
            <a:off x="336210" y="51470"/>
            <a:ext cx="7686303" cy="484667"/>
          </a:xfrm>
        </p:spPr>
        <p:txBody>
          <a:bodyPr>
            <a:normAutofit fontScale="90000"/>
          </a:bodyPr>
          <a:lstStyle/>
          <a:p>
            <a:r>
              <a:rPr lang="zh-CN" altLang="en-US" dirty="0" smtClean="0"/>
              <a:t>常见问题：套打打印组件</a:t>
            </a:r>
            <a:r>
              <a:rPr lang="zh-CN" altLang="en-US" dirty="0"/>
              <a:t>安装</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xmlns="" val="228627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08312" cy="3852651"/>
          </a:xfrm>
        </p:spPr>
        <p:txBody>
          <a:bodyPr>
            <a:normAutofit/>
          </a:bodyPr>
          <a:lstStyle/>
          <a:p>
            <a:pPr marL="285750" indent="-285750">
              <a:spcBef>
                <a:spcPct val="0"/>
              </a:spcBef>
              <a:buFont typeface="Wingdings" pitchFamily="2" charset="2"/>
              <a:buChar char="ü"/>
            </a:pPr>
            <a:r>
              <a:rPr lang="zh-CN" altLang="en-US" sz="1600" dirty="0">
                <a:solidFill>
                  <a:srgbClr val="000000"/>
                </a:solidFill>
                <a:latin typeface="微软雅黑" pitchFamily="34" charset="-122"/>
                <a:ea typeface="微软雅黑" pitchFamily="34" charset="-122"/>
                <a:cs typeface="+mn-cs"/>
              </a:rPr>
              <a:t>套打新增加了批次功能，按批次取打印</a:t>
            </a:r>
            <a:r>
              <a:rPr lang="zh-CN" altLang="en-US" sz="1600" dirty="0" smtClean="0">
                <a:solidFill>
                  <a:srgbClr val="000000"/>
                </a:solidFill>
                <a:latin typeface="微软雅黑" pitchFamily="34" charset="-122"/>
                <a:ea typeface="微软雅黑" pitchFamily="34" charset="-122"/>
                <a:cs typeface="+mn-cs"/>
              </a:rPr>
              <a:t>数据以</a:t>
            </a:r>
            <a:r>
              <a:rPr lang="zh-CN" altLang="en-US" sz="1600" dirty="0">
                <a:solidFill>
                  <a:srgbClr val="000000"/>
                </a:solidFill>
                <a:latin typeface="微软雅黑" pitchFamily="34" charset="-122"/>
                <a:ea typeface="微软雅黑" pitchFamily="34" charset="-122"/>
                <a:cs typeface="+mn-cs"/>
              </a:rPr>
              <a:t>提升打印性能，如果批次数据比总数据小，这时没有计算总页数，所以不能选择页码打印</a:t>
            </a:r>
            <a:r>
              <a:rPr lang="zh-CN" altLang="en-US" sz="1600" dirty="0" smtClean="0">
                <a:solidFill>
                  <a:srgbClr val="000000"/>
                </a:solidFill>
                <a:latin typeface="微软雅黑" pitchFamily="34" charset="-122"/>
                <a:ea typeface="微软雅黑" pitchFamily="34" charset="-122"/>
                <a:cs typeface="+mn-cs"/>
              </a:rPr>
              <a:t>。</a:t>
            </a:r>
            <a:endParaRPr lang="en-US" altLang="zh-CN" sz="1600" dirty="0" smtClean="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en-US" altLang="zh-CN" sz="1600" dirty="0" smtClean="0">
                <a:solidFill>
                  <a:srgbClr val="000000"/>
                </a:solidFill>
                <a:latin typeface="微软雅黑" pitchFamily="34" charset="-122"/>
                <a:ea typeface="微软雅黑" pitchFamily="34" charset="-122"/>
              </a:rPr>
              <a:t>【</a:t>
            </a:r>
            <a:r>
              <a:rPr lang="zh-CN" altLang="en-US" sz="1600" dirty="0" smtClean="0">
                <a:solidFill>
                  <a:srgbClr val="000000"/>
                </a:solidFill>
                <a:latin typeface="微软雅黑" pitchFamily="34" charset="-122"/>
                <a:ea typeface="微软雅黑" pitchFamily="34" charset="-122"/>
              </a:rPr>
              <a:t>套</a:t>
            </a:r>
            <a:r>
              <a:rPr lang="zh-CN" altLang="en-US" sz="1600" dirty="0">
                <a:solidFill>
                  <a:srgbClr val="000000"/>
                </a:solidFill>
                <a:latin typeface="微软雅黑" pitchFamily="34" charset="-122"/>
                <a:ea typeface="微软雅黑" pitchFamily="34" charset="-122"/>
              </a:rPr>
              <a:t>打</a:t>
            </a:r>
            <a:r>
              <a:rPr lang="zh-CN" altLang="en-US" sz="1600" dirty="0" smtClean="0">
                <a:solidFill>
                  <a:srgbClr val="000000"/>
                </a:solidFill>
                <a:latin typeface="微软雅黑" pitchFamily="34" charset="-122"/>
                <a:ea typeface="微软雅黑" pitchFamily="34" charset="-122"/>
              </a:rPr>
              <a:t>设置</a:t>
            </a:r>
            <a:r>
              <a:rPr lang="en-US" altLang="zh-CN" sz="1600" dirty="0" smtClean="0">
                <a:solidFill>
                  <a:srgbClr val="000000"/>
                </a:solidFill>
                <a:latin typeface="微软雅黑" pitchFamily="34" charset="-122"/>
                <a:ea typeface="微软雅黑" pitchFamily="34" charset="-122"/>
              </a:rPr>
              <a:t>】</a:t>
            </a:r>
            <a:r>
              <a:rPr lang="en-US" altLang="zh-CN" sz="1600" dirty="0">
                <a:solidFill>
                  <a:srgbClr val="000000"/>
                </a:solidFill>
                <a:latin typeface="微软雅黑" pitchFamily="34" charset="-122"/>
                <a:ea typeface="微软雅黑" pitchFamily="34" charset="-122"/>
              </a:rPr>
              <a:t>【</a:t>
            </a:r>
            <a:r>
              <a:rPr lang="zh-CN" altLang="en-US" sz="1600" dirty="0" smtClean="0">
                <a:solidFill>
                  <a:srgbClr val="000000"/>
                </a:solidFill>
                <a:latin typeface="微软雅黑" pitchFamily="34" charset="-122"/>
                <a:ea typeface="微软雅黑" pitchFamily="34" charset="-122"/>
              </a:rPr>
              <a:t>参数设置</a:t>
            </a:r>
            <a:r>
              <a:rPr lang="en-US" altLang="zh-CN" sz="1600" dirty="0" smtClean="0">
                <a:solidFill>
                  <a:srgbClr val="000000"/>
                </a:solidFill>
                <a:latin typeface="微软雅黑" pitchFamily="34" charset="-122"/>
                <a:ea typeface="微软雅黑" pitchFamily="34" charset="-122"/>
              </a:rPr>
              <a:t>】</a:t>
            </a:r>
            <a:r>
              <a:rPr lang="zh-CN" altLang="en-US" sz="1600" dirty="0" smtClean="0">
                <a:solidFill>
                  <a:srgbClr val="000000"/>
                </a:solidFill>
                <a:latin typeface="微软雅黑" pitchFamily="34" charset="-122"/>
                <a:ea typeface="微软雅黑" pitchFamily="34" charset="-122"/>
              </a:rPr>
              <a:t>设置</a:t>
            </a:r>
            <a:r>
              <a:rPr lang="zh-CN" altLang="en-US" sz="1600" dirty="0">
                <a:solidFill>
                  <a:srgbClr val="000000"/>
                </a:solidFill>
                <a:latin typeface="微软雅黑" pitchFamily="34" charset="-122"/>
                <a:ea typeface="微软雅黑" pitchFamily="34" charset="-122"/>
              </a:rPr>
              <a:t>批次，默认值</a:t>
            </a:r>
            <a:r>
              <a:rPr lang="zh-CN" altLang="en-US" sz="1600" dirty="0" smtClean="0">
                <a:solidFill>
                  <a:srgbClr val="000000"/>
                </a:solidFill>
                <a:latin typeface="微软雅黑" pitchFamily="34" charset="-122"/>
                <a:ea typeface="微软雅黑" pitchFamily="34" charset="-122"/>
              </a:rPr>
              <a:t>是</a:t>
            </a:r>
            <a:r>
              <a:rPr lang="en-US" altLang="zh-CN" sz="1600" dirty="0" smtClean="0">
                <a:solidFill>
                  <a:srgbClr val="000000"/>
                </a:solidFill>
                <a:latin typeface="微软雅黑" pitchFamily="34" charset="-122"/>
                <a:ea typeface="微软雅黑" pitchFamily="34" charset="-122"/>
              </a:rPr>
              <a:t>80</a:t>
            </a:r>
            <a:r>
              <a:rPr lang="zh-CN" altLang="en-US" sz="1600" dirty="0">
                <a:solidFill>
                  <a:srgbClr val="000000"/>
                </a:solidFill>
                <a:latin typeface="微软雅黑" pitchFamily="34" charset="-122"/>
                <a:ea typeface="微软雅黑" pitchFamily="34" charset="-122"/>
              </a:rPr>
              <a:t>，如果打印时</a:t>
            </a:r>
            <a:r>
              <a:rPr lang="zh-CN" altLang="en-US" sz="1600" dirty="0" smtClean="0">
                <a:solidFill>
                  <a:srgbClr val="000000"/>
                </a:solidFill>
                <a:latin typeface="微软雅黑" pitchFamily="34" charset="-122"/>
                <a:ea typeface="微软雅黑" pitchFamily="34" charset="-122"/>
              </a:rPr>
              <a:t>超过</a:t>
            </a:r>
            <a:r>
              <a:rPr lang="en-US" altLang="zh-CN" sz="1600" dirty="0" smtClean="0">
                <a:solidFill>
                  <a:srgbClr val="000000"/>
                </a:solidFill>
                <a:latin typeface="微软雅黑" pitchFamily="34" charset="-122"/>
                <a:ea typeface="微软雅黑" pitchFamily="34" charset="-122"/>
              </a:rPr>
              <a:t>80</a:t>
            </a:r>
            <a:r>
              <a:rPr lang="zh-CN" altLang="en-US" sz="1600" dirty="0">
                <a:solidFill>
                  <a:srgbClr val="000000"/>
                </a:solidFill>
                <a:latin typeface="微软雅黑" pitchFamily="34" charset="-122"/>
                <a:ea typeface="微软雅黑" pitchFamily="34" charset="-122"/>
              </a:rPr>
              <a:t>也就不能设置页面范围</a:t>
            </a:r>
            <a:r>
              <a:rPr lang="zh-CN" altLang="en-US" sz="1600" dirty="0" smtClean="0">
                <a:solidFill>
                  <a:srgbClr val="000000"/>
                </a:solidFill>
                <a:latin typeface="微软雅黑" pitchFamily="34" charset="-122"/>
                <a:ea typeface="微软雅黑" pitchFamily="34" charset="-122"/>
              </a:rPr>
              <a:t>。</a:t>
            </a:r>
            <a:endParaRPr lang="en-US" altLang="zh-CN" sz="1600" dirty="0" smtClean="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zh-CN" altLang="en-US" sz="1600" dirty="0" smtClean="0">
                <a:solidFill>
                  <a:srgbClr val="000000"/>
                </a:solidFill>
                <a:latin typeface="微软雅黑" pitchFamily="34" charset="-122"/>
                <a:ea typeface="微软雅黑" pitchFamily="34" charset="-122"/>
                <a:cs typeface="+mn-cs"/>
              </a:rPr>
              <a:t>可以</a:t>
            </a:r>
            <a:r>
              <a:rPr lang="zh-CN" altLang="en-US" sz="1600" dirty="0">
                <a:solidFill>
                  <a:srgbClr val="000000"/>
                </a:solidFill>
                <a:latin typeface="微软雅黑" pitchFamily="34" charset="-122"/>
                <a:ea typeface="微软雅黑" pitchFamily="34" charset="-122"/>
                <a:cs typeface="+mn-cs"/>
              </a:rPr>
              <a:t>把</a:t>
            </a:r>
            <a:r>
              <a:rPr lang="zh-CN" altLang="en-US" sz="1600" dirty="0" smtClean="0">
                <a:solidFill>
                  <a:srgbClr val="000000"/>
                </a:solidFill>
                <a:latin typeface="微软雅黑" pitchFamily="34" charset="-122"/>
                <a:ea typeface="微软雅黑" pitchFamily="34" charset="-122"/>
                <a:cs typeface="+mn-cs"/>
              </a:rPr>
              <a:t>批次</a:t>
            </a:r>
            <a:r>
              <a:rPr lang="zh-CN" altLang="en-US" sz="1600" dirty="0">
                <a:solidFill>
                  <a:srgbClr val="000000"/>
                </a:solidFill>
                <a:latin typeface="微软雅黑" pitchFamily="34" charset="-122"/>
                <a:ea typeface="微软雅黑" pitchFamily="34" charset="-122"/>
                <a:cs typeface="+mn-cs"/>
              </a:rPr>
              <a:t>改大，就可以选择页码范围</a:t>
            </a:r>
            <a:r>
              <a:rPr lang="zh-CN" altLang="en-US" sz="1600" dirty="0" smtClean="0">
                <a:solidFill>
                  <a:srgbClr val="000000"/>
                </a:solidFill>
                <a:latin typeface="微软雅黑" pitchFamily="34" charset="-122"/>
                <a:ea typeface="微软雅黑" pitchFamily="34" charset="-122"/>
                <a:cs typeface="+mn-cs"/>
              </a:rPr>
              <a:t>。</a:t>
            </a:r>
            <a:endParaRPr lang="zh-CN" altLang="en-US" sz="16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fontScale="90000"/>
          </a:bodyPr>
          <a:lstStyle/>
          <a:p>
            <a:r>
              <a:rPr lang="zh-CN" altLang="en-US" dirty="0" smtClean="0"/>
              <a:t>常见问题：不能设置打印页码范围</a:t>
            </a:r>
            <a:endParaRPr lang="zh-CN" altLang="en-US"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45607" y="1073473"/>
            <a:ext cx="5095875" cy="300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54127" y="701824"/>
            <a:ext cx="5534499" cy="3653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692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1893888" y="681038"/>
            <a:ext cx="6832600" cy="772716"/>
          </a:xfrm>
          <a:prstGeom prst="rect">
            <a:avLst/>
          </a:prstGeom>
          <a:solidFill>
            <a:schemeClr val="accent2">
              <a:lumMod val="40000"/>
              <a:lumOff val="60000"/>
            </a:schemeClr>
          </a:solidFill>
          <a:ln>
            <a:noFill/>
          </a:ln>
          <a:effectLst/>
        </p:spPr>
        <p:txBody>
          <a:bodyPr/>
          <a:lstStyle/>
          <a:p>
            <a:pPr>
              <a:buFont typeface="Wingdings" pitchFamily="2" charset="2"/>
              <a:buNone/>
              <a:defRPr/>
            </a:pPr>
            <a:endParaRPr lang="zh-CN" altLang="en-US" sz="1200" dirty="0">
              <a:solidFill>
                <a:srgbClr val="FFFFFF"/>
              </a:solidFill>
              <a:effectLst/>
            </a:endParaRPr>
          </a:p>
        </p:txBody>
      </p:sp>
      <p:sp>
        <p:nvSpPr>
          <p:cNvPr id="10243" name="标题 2"/>
          <p:cNvSpPr>
            <a:spLocks noGrp="1"/>
          </p:cNvSpPr>
          <p:nvPr>
            <p:ph type="title"/>
          </p:nvPr>
        </p:nvSpPr>
        <p:spPr>
          <a:xfrm>
            <a:off x="323850" y="34529"/>
            <a:ext cx="7127875" cy="521494"/>
          </a:xfrm>
        </p:spPr>
        <p:txBody>
          <a:bodyPr/>
          <a:lstStyle/>
          <a:p>
            <a:r>
              <a:rPr dirty="0" smtClean="0">
                <a:latin typeface="微软雅黑" pitchFamily="34" charset="-122"/>
                <a:ea typeface="微软雅黑" pitchFamily="34" charset="-122"/>
              </a:rPr>
              <a:t>套打设计平台解决方案蓝图</a:t>
            </a:r>
          </a:p>
        </p:txBody>
      </p:sp>
      <p:sp>
        <p:nvSpPr>
          <p:cNvPr id="10244" name="矩形 4"/>
          <p:cNvSpPr>
            <a:spLocks noChangeArrowheads="1"/>
          </p:cNvSpPr>
          <p:nvPr/>
        </p:nvSpPr>
        <p:spPr bwMode="auto">
          <a:xfrm>
            <a:off x="611189" y="681038"/>
            <a:ext cx="936625" cy="3783806"/>
          </a:xfrm>
          <a:prstGeom prst="rect">
            <a:avLst/>
          </a:prstGeom>
          <a:solidFill>
            <a:srgbClr val="92D05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endParaRPr kumimoji="1" lang="zh-CN" altLang="en-US" sz="1000">
              <a:solidFill>
                <a:srgbClr val="FFFFFF"/>
              </a:solidFill>
              <a:effectLst/>
            </a:endParaRPr>
          </a:p>
        </p:txBody>
      </p:sp>
      <p:sp>
        <p:nvSpPr>
          <p:cNvPr id="10245" name="TextBox 5"/>
          <p:cNvSpPr txBox="1">
            <a:spLocks noChangeArrowheads="1"/>
          </p:cNvSpPr>
          <p:nvPr/>
        </p:nvSpPr>
        <p:spPr bwMode="auto">
          <a:xfrm>
            <a:off x="698501" y="859632"/>
            <a:ext cx="69532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000" b="1">
                <a:solidFill>
                  <a:srgbClr val="000000"/>
                </a:solidFill>
                <a:effectLst/>
              </a:rPr>
              <a:t>数据源</a:t>
            </a:r>
          </a:p>
        </p:txBody>
      </p:sp>
      <p:sp>
        <p:nvSpPr>
          <p:cNvPr id="10246" name="TextBox 6"/>
          <p:cNvSpPr txBox="1">
            <a:spLocks noChangeArrowheads="1"/>
          </p:cNvSpPr>
          <p:nvPr/>
        </p:nvSpPr>
        <p:spPr bwMode="auto">
          <a:xfrm>
            <a:off x="698500" y="1501379"/>
            <a:ext cx="738188" cy="244078"/>
          </a:xfrm>
          <a:prstGeom prst="rect">
            <a:avLst/>
          </a:prstGeom>
          <a:solidFill>
            <a:srgbClr val="7030A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dirty="0">
                <a:solidFill>
                  <a:srgbClr val="FFFFFF"/>
                </a:solidFill>
                <a:effectLst/>
              </a:rPr>
              <a:t>基础资料</a:t>
            </a:r>
          </a:p>
        </p:txBody>
      </p:sp>
      <p:sp>
        <p:nvSpPr>
          <p:cNvPr id="10247" name="TextBox 7"/>
          <p:cNvSpPr txBox="1">
            <a:spLocks noChangeArrowheads="1"/>
          </p:cNvSpPr>
          <p:nvPr/>
        </p:nvSpPr>
        <p:spPr bwMode="auto">
          <a:xfrm>
            <a:off x="684214" y="3489722"/>
            <a:ext cx="738187" cy="246459"/>
          </a:xfrm>
          <a:prstGeom prst="rect">
            <a:avLst/>
          </a:prstGeom>
          <a:solidFill>
            <a:srgbClr val="7030A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dirty="0">
                <a:solidFill>
                  <a:srgbClr val="FFFFFF"/>
                </a:solidFill>
              </a:rPr>
              <a:t>账</a:t>
            </a:r>
            <a:r>
              <a:rPr kumimoji="1" lang="zh-CN" altLang="en-US" sz="1000" dirty="0" smtClean="0">
                <a:solidFill>
                  <a:srgbClr val="FFFFFF"/>
                </a:solidFill>
                <a:effectLst/>
              </a:rPr>
              <a:t>表</a:t>
            </a:r>
            <a:endParaRPr kumimoji="1" lang="zh-CN" altLang="en-US" sz="1000" dirty="0">
              <a:solidFill>
                <a:srgbClr val="FFFFFF"/>
              </a:solidFill>
              <a:effectLst/>
            </a:endParaRPr>
          </a:p>
        </p:txBody>
      </p:sp>
      <p:sp>
        <p:nvSpPr>
          <p:cNvPr id="41" name="右箭头 40"/>
          <p:cNvSpPr/>
          <p:nvPr/>
        </p:nvSpPr>
        <p:spPr>
          <a:xfrm>
            <a:off x="1566864" y="2501504"/>
            <a:ext cx="300037" cy="236934"/>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buFont typeface="Wingdings" pitchFamily="2" charset="2"/>
              <a:buNone/>
              <a:defRPr/>
            </a:pPr>
            <a:endParaRPr lang="zh-CN" altLang="en-US">
              <a:solidFill>
                <a:srgbClr val="FFFFFF"/>
              </a:solidFill>
              <a:effectLst/>
              <a:latin typeface="微软雅黑" pitchFamily="34" charset="-122"/>
              <a:ea typeface="微软雅黑" pitchFamily="34" charset="-122"/>
            </a:endParaRPr>
          </a:p>
        </p:txBody>
      </p:sp>
      <p:sp>
        <p:nvSpPr>
          <p:cNvPr id="10249" name="TextBox 44"/>
          <p:cNvSpPr txBox="1">
            <a:spLocks noChangeArrowheads="1"/>
          </p:cNvSpPr>
          <p:nvPr/>
        </p:nvSpPr>
        <p:spPr bwMode="auto">
          <a:xfrm>
            <a:off x="684214" y="2162573"/>
            <a:ext cx="738187" cy="246459"/>
          </a:xfrm>
          <a:prstGeom prst="rect">
            <a:avLst/>
          </a:prstGeom>
          <a:solidFill>
            <a:srgbClr val="7030A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a:solidFill>
                  <a:srgbClr val="FFFFFF"/>
                </a:solidFill>
                <a:effectLst/>
              </a:rPr>
              <a:t>单据</a:t>
            </a:r>
          </a:p>
        </p:txBody>
      </p:sp>
      <p:sp>
        <p:nvSpPr>
          <p:cNvPr id="10250" name="圆角矩形 5"/>
          <p:cNvSpPr>
            <a:spLocks noChangeArrowheads="1"/>
          </p:cNvSpPr>
          <p:nvPr/>
        </p:nvSpPr>
        <p:spPr bwMode="auto">
          <a:xfrm>
            <a:off x="1898650" y="2781300"/>
            <a:ext cx="6840538" cy="540544"/>
          </a:xfrm>
          <a:prstGeom prst="roundRect">
            <a:avLst>
              <a:gd name="adj" fmla="val 0"/>
            </a:avLst>
          </a:prstGeom>
          <a:solidFill>
            <a:srgbClr val="92D05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200" dirty="0">
              <a:solidFill>
                <a:srgbClr val="FFFFFF"/>
              </a:solidFill>
              <a:effectLst/>
            </a:endParaRPr>
          </a:p>
        </p:txBody>
      </p:sp>
      <p:grpSp>
        <p:nvGrpSpPr>
          <p:cNvPr id="10251" name="组合 70"/>
          <p:cNvGrpSpPr>
            <a:grpSpLocks/>
          </p:cNvGrpSpPr>
          <p:nvPr/>
        </p:nvGrpSpPr>
        <p:grpSpPr bwMode="auto">
          <a:xfrm>
            <a:off x="1898650" y="2425304"/>
            <a:ext cx="6840538" cy="292894"/>
            <a:chOff x="1898681" y="2383172"/>
            <a:chExt cx="6840000" cy="540000"/>
          </a:xfrm>
        </p:grpSpPr>
        <p:sp>
          <p:nvSpPr>
            <p:cNvPr id="10273" name="圆角矩形 9"/>
            <p:cNvSpPr>
              <a:spLocks noChangeArrowheads="1"/>
            </p:cNvSpPr>
            <p:nvPr/>
          </p:nvSpPr>
          <p:spPr bwMode="auto">
            <a:xfrm>
              <a:off x="537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属性设置</a:t>
              </a:r>
              <a:endParaRPr kumimoji="1" lang="en-US" altLang="zh-CN" sz="1600" dirty="0">
                <a:solidFill>
                  <a:srgbClr val="FFFFFF"/>
                </a:solidFill>
                <a:effectLst/>
              </a:endParaRPr>
            </a:p>
          </p:txBody>
        </p:sp>
        <p:sp>
          <p:nvSpPr>
            <p:cNvPr id="10274" name="圆角矩形 10"/>
            <p:cNvSpPr>
              <a:spLocks noChangeArrowheads="1"/>
            </p:cNvSpPr>
            <p:nvPr/>
          </p:nvSpPr>
          <p:spPr bwMode="auto">
            <a:xfrm>
              <a:off x="711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嵌套设置</a:t>
              </a:r>
              <a:endParaRPr kumimoji="1" lang="en-US" altLang="zh-CN" sz="1600" dirty="0">
                <a:solidFill>
                  <a:srgbClr val="FFFFFF"/>
                </a:solidFill>
                <a:effectLst/>
              </a:endParaRPr>
            </a:p>
          </p:txBody>
        </p:sp>
        <p:sp>
          <p:nvSpPr>
            <p:cNvPr id="10275" name="圆角矩形 13"/>
            <p:cNvSpPr>
              <a:spLocks noChangeArrowheads="1"/>
            </p:cNvSpPr>
            <p:nvPr/>
          </p:nvSpPr>
          <p:spPr bwMode="auto">
            <a:xfrm>
              <a:off x="363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分组管理</a:t>
              </a:r>
              <a:endParaRPr kumimoji="1" lang="en-US" altLang="zh-CN" sz="1600" dirty="0">
                <a:solidFill>
                  <a:srgbClr val="FFFFFF"/>
                </a:solidFill>
                <a:effectLst/>
              </a:endParaRPr>
            </a:p>
          </p:txBody>
        </p:sp>
        <p:sp>
          <p:nvSpPr>
            <p:cNvPr id="10276" name="圆角矩形 14"/>
            <p:cNvSpPr>
              <a:spLocks noChangeArrowheads="1"/>
            </p:cNvSpPr>
            <p:nvPr/>
          </p:nvSpPr>
          <p:spPr bwMode="auto">
            <a:xfrm>
              <a:off x="189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页面设置</a:t>
              </a:r>
              <a:endParaRPr kumimoji="1" lang="en-US" altLang="zh-CN" sz="1600" dirty="0">
                <a:solidFill>
                  <a:srgbClr val="FFFFFF"/>
                </a:solidFill>
                <a:effectLst/>
              </a:endParaRPr>
            </a:p>
          </p:txBody>
        </p:sp>
      </p:grpSp>
      <p:sp>
        <p:nvSpPr>
          <p:cNvPr id="10252" name="圆角矩形 15"/>
          <p:cNvSpPr>
            <a:spLocks noChangeArrowheads="1"/>
          </p:cNvSpPr>
          <p:nvPr/>
        </p:nvSpPr>
        <p:spPr bwMode="auto">
          <a:xfrm>
            <a:off x="1898650" y="3352800"/>
            <a:ext cx="6840538" cy="540544"/>
          </a:xfrm>
          <a:prstGeom prst="roundRect">
            <a:avLst>
              <a:gd name="adj" fmla="val 0"/>
            </a:avLst>
          </a:prstGeom>
          <a:solidFill>
            <a:srgbClr val="92D05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800" dirty="0">
                <a:solidFill>
                  <a:srgbClr val="FFFFFF"/>
                </a:solidFill>
                <a:effectLst/>
              </a:rPr>
              <a:t>套打设计平台</a:t>
            </a:r>
            <a:endParaRPr kumimoji="1" lang="en-US" altLang="zh-CN" sz="1800" dirty="0">
              <a:solidFill>
                <a:srgbClr val="FFFFFF"/>
              </a:solidFill>
              <a:effectLst/>
            </a:endParaRPr>
          </a:p>
          <a:p>
            <a:pPr algn="ctr">
              <a:buFont typeface="Wingdings" pitchFamily="2" charset="2"/>
              <a:buNone/>
            </a:pPr>
            <a:r>
              <a:rPr kumimoji="1" lang="zh-CN" altLang="en-US" sz="1200" dirty="0">
                <a:solidFill>
                  <a:srgbClr val="FFFFFF"/>
                </a:solidFill>
                <a:effectLst/>
              </a:rPr>
              <a:t>（套打引擎）</a:t>
            </a:r>
            <a:endParaRPr kumimoji="1" lang="en-US" altLang="zh-CN" sz="1200" dirty="0">
              <a:solidFill>
                <a:srgbClr val="FFFFFF"/>
              </a:solidFill>
              <a:effectLst/>
            </a:endParaRPr>
          </a:p>
        </p:txBody>
      </p:sp>
      <p:sp>
        <p:nvSpPr>
          <p:cNvPr id="10253" name="TextBox 16"/>
          <p:cNvSpPr txBox="1">
            <a:spLocks noChangeArrowheads="1"/>
          </p:cNvSpPr>
          <p:nvPr/>
        </p:nvSpPr>
        <p:spPr bwMode="auto">
          <a:xfrm>
            <a:off x="2192339" y="2843213"/>
            <a:ext cx="130333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dirty="0">
                <a:solidFill>
                  <a:srgbClr val="FFFFFF"/>
                </a:solidFill>
                <a:effectLst/>
              </a:rPr>
              <a:t>通用控件</a:t>
            </a:r>
            <a:endParaRPr lang="en-US" altLang="zh-CN" sz="16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（多种控件类型）</a:t>
            </a:r>
            <a:endParaRPr lang="en-US" altLang="zh-CN" sz="1200" dirty="0">
              <a:solidFill>
                <a:srgbClr val="FFFFFF"/>
              </a:solidFill>
              <a:effectLst/>
            </a:endParaRPr>
          </a:p>
        </p:txBody>
      </p:sp>
      <p:sp>
        <p:nvSpPr>
          <p:cNvPr id="10254" name="TextBox 18"/>
          <p:cNvSpPr txBox="1">
            <a:spLocks noChangeArrowheads="1"/>
          </p:cNvSpPr>
          <p:nvPr/>
        </p:nvSpPr>
        <p:spPr bwMode="auto">
          <a:xfrm>
            <a:off x="3851276" y="2843213"/>
            <a:ext cx="13049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dirty="0">
                <a:solidFill>
                  <a:srgbClr val="FFFFFF"/>
                </a:solidFill>
                <a:effectLst/>
              </a:rPr>
              <a:t>系统变量</a:t>
            </a:r>
            <a:endParaRPr lang="en-US" altLang="zh-CN" sz="16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a:t>
            </a:r>
            <a:r>
              <a:rPr kumimoji="1" lang="zh-CN" altLang="en-US" sz="1200" dirty="0" smtClean="0">
                <a:solidFill>
                  <a:srgbClr val="FFFFFF"/>
                </a:solidFill>
                <a:effectLst/>
              </a:rPr>
              <a:t>用户、组织）</a:t>
            </a:r>
            <a:endParaRPr lang="en-US" altLang="zh-CN" sz="1200" dirty="0">
              <a:solidFill>
                <a:srgbClr val="FFFFFF"/>
              </a:solidFill>
              <a:effectLst/>
            </a:endParaRPr>
          </a:p>
        </p:txBody>
      </p:sp>
      <p:sp>
        <p:nvSpPr>
          <p:cNvPr id="10255" name="TextBox 19"/>
          <p:cNvSpPr txBox="1">
            <a:spLocks noChangeArrowheads="1"/>
          </p:cNvSpPr>
          <p:nvPr/>
        </p:nvSpPr>
        <p:spPr bwMode="auto">
          <a:xfrm>
            <a:off x="7215188" y="2843213"/>
            <a:ext cx="15113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dirty="0">
                <a:solidFill>
                  <a:srgbClr val="FFFFFF"/>
                </a:solidFill>
                <a:effectLst/>
              </a:rPr>
              <a:t>工作流</a:t>
            </a:r>
            <a:endParaRPr lang="en-US" altLang="zh-CN" sz="16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（审批流、工作流）</a:t>
            </a:r>
            <a:endParaRPr lang="en-US" altLang="zh-CN" sz="1200" dirty="0">
              <a:solidFill>
                <a:srgbClr val="FFFFFF"/>
              </a:solidFill>
              <a:effectLst/>
            </a:endParaRPr>
          </a:p>
        </p:txBody>
      </p:sp>
      <p:sp>
        <p:nvSpPr>
          <p:cNvPr id="10256" name="TextBox 17"/>
          <p:cNvSpPr txBox="1">
            <a:spLocks noChangeArrowheads="1"/>
          </p:cNvSpPr>
          <p:nvPr/>
        </p:nvSpPr>
        <p:spPr bwMode="auto">
          <a:xfrm>
            <a:off x="5435600" y="2843213"/>
            <a:ext cx="16637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600" dirty="0">
                <a:solidFill>
                  <a:srgbClr val="FFFFFF"/>
                </a:solidFill>
                <a:effectLst/>
              </a:rPr>
              <a:t>常用公式</a:t>
            </a:r>
            <a:endParaRPr lang="en-US" altLang="zh-CN" sz="16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（页码、时间、行号）</a:t>
            </a:r>
            <a:endParaRPr lang="en-US" altLang="zh-CN" sz="1200" dirty="0">
              <a:solidFill>
                <a:srgbClr val="FFFFFF"/>
              </a:solidFill>
              <a:effectLst/>
            </a:endParaRPr>
          </a:p>
        </p:txBody>
      </p:sp>
      <p:sp>
        <p:nvSpPr>
          <p:cNvPr id="10257" name="圆角矩形 20"/>
          <p:cNvSpPr>
            <a:spLocks noChangeArrowheads="1"/>
          </p:cNvSpPr>
          <p:nvPr/>
        </p:nvSpPr>
        <p:spPr bwMode="auto">
          <a:xfrm>
            <a:off x="1898650" y="3924300"/>
            <a:ext cx="6840538" cy="540544"/>
          </a:xfrm>
          <a:prstGeom prst="roundRect">
            <a:avLst>
              <a:gd name="adj" fmla="val 0"/>
            </a:avLst>
          </a:prstGeom>
          <a:solidFill>
            <a:srgbClr val="92D05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en-US" altLang="zh-CN" sz="1800" dirty="0">
                <a:solidFill>
                  <a:srgbClr val="FFFFFF"/>
                </a:solidFill>
                <a:effectLst/>
              </a:rPr>
              <a:t>BOS</a:t>
            </a:r>
            <a:r>
              <a:rPr kumimoji="1" lang="zh-CN" altLang="en-US" sz="1800" dirty="0">
                <a:solidFill>
                  <a:srgbClr val="FFFFFF"/>
                </a:solidFill>
                <a:effectLst/>
              </a:rPr>
              <a:t>集成开发平台支撑</a:t>
            </a:r>
            <a:endParaRPr kumimoji="1" lang="en-US" altLang="zh-CN" sz="1800" dirty="0">
              <a:solidFill>
                <a:srgbClr val="FFFFFF"/>
              </a:solidFill>
              <a:effectLst/>
            </a:endParaRPr>
          </a:p>
          <a:p>
            <a:pPr algn="ctr">
              <a:buFont typeface="Wingdings" pitchFamily="2" charset="2"/>
              <a:buNone/>
            </a:pPr>
            <a:r>
              <a:rPr kumimoji="1" lang="zh-CN" altLang="en-US" sz="1200" dirty="0">
                <a:solidFill>
                  <a:srgbClr val="FFFFFF"/>
                </a:solidFill>
                <a:effectLst/>
              </a:rPr>
              <a:t>（</a:t>
            </a:r>
            <a:r>
              <a:rPr kumimoji="1" lang="en-US" altLang="zh-CN" sz="1200" dirty="0">
                <a:solidFill>
                  <a:srgbClr val="FFFFFF"/>
                </a:solidFill>
                <a:effectLst/>
              </a:rPr>
              <a:t>BOS</a:t>
            </a:r>
            <a:r>
              <a:rPr kumimoji="1" lang="zh-CN" altLang="en-US" sz="1200" dirty="0">
                <a:solidFill>
                  <a:srgbClr val="FFFFFF"/>
                </a:solidFill>
                <a:effectLst/>
              </a:rPr>
              <a:t>平台核心引擎）</a:t>
            </a:r>
            <a:endParaRPr kumimoji="1" lang="en-US" altLang="zh-CN" sz="1200" dirty="0">
              <a:solidFill>
                <a:srgbClr val="FFFFFF"/>
              </a:solidFill>
              <a:effectLst/>
            </a:endParaRPr>
          </a:p>
        </p:txBody>
      </p:sp>
      <p:grpSp>
        <p:nvGrpSpPr>
          <p:cNvPr id="10258" name="组合 1"/>
          <p:cNvGrpSpPr>
            <a:grpSpLocks/>
          </p:cNvGrpSpPr>
          <p:nvPr/>
        </p:nvGrpSpPr>
        <p:grpSpPr bwMode="auto">
          <a:xfrm>
            <a:off x="1898650" y="1491630"/>
            <a:ext cx="6840538" cy="567000"/>
            <a:chOff x="1898681" y="2189253"/>
            <a:chExt cx="6840000" cy="737136"/>
          </a:xfrm>
        </p:grpSpPr>
        <p:sp>
          <p:nvSpPr>
            <p:cNvPr id="10268" name="圆角矩形 15"/>
            <p:cNvSpPr>
              <a:spLocks noChangeArrowheads="1"/>
            </p:cNvSpPr>
            <p:nvPr/>
          </p:nvSpPr>
          <p:spPr bwMode="auto">
            <a:xfrm>
              <a:off x="1898681" y="2189253"/>
              <a:ext cx="6840000" cy="737136"/>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endParaRPr kumimoji="1" lang="en-US" altLang="zh-CN" sz="1400" dirty="0">
                <a:solidFill>
                  <a:srgbClr val="FFFFFF"/>
                </a:solidFill>
                <a:effectLst/>
              </a:endParaRPr>
            </a:p>
          </p:txBody>
        </p:sp>
        <p:sp>
          <p:nvSpPr>
            <p:cNvPr id="10269" name="TextBox 16"/>
            <p:cNvSpPr txBox="1">
              <a:spLocks noChangeArrowheads="1"/>
            </p:cNvSpPr>
            <p:nvPr/>
          </p:nvSpPr>
          <p:spPr bwMode="auto">
            <a:xfrm>
              <a:off x="2051720" y="2189253"/>
              <a:ext cx="1296145" cy="720000"/>
            </a:xfrm>
            <a:prstGeom prst="rect">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200" dirty="0">
                  <a:solidFill>
                    <a:srgbClr val="FFFFFF"/>
                  </a:solidFill>
                  <a:effectLst/>
                </a:rPr>
                <a:t>排序打印</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汇总打印</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节纸打印</a:t>
              </a:r>
              <a:endParaRPr kumimoji="1" lang="en-US" altLang="zh-CN" sz="1200" dirty="0">
                <a:solidFill>
                  <a:srgbClr val="FFFFFF"/>
                </a:solidFill>
                <a:effectLst/>
              </a:endParaRPr>
            </a:p>
          </p:txBody>
        </p:sp>
        <p:sp>
          <p:nvSpPr>
            <p:cNvPr id="10270" name="TextBox 18"/>
            <p:cNvSpPr txBox="1">
              <a:spLocks noChangeArrowheads="1"/>
            </p:cNvSpPr>
            <p:nvPr/>
          </p:nvSpPr>
          <p:spPr bwMode="auto">
            <a:xfrm>
              <a:off x="3851920" y="2189253"/>
              <a:ext cx="1080120" cy="720000"/>
            </a:xfrm>
            <a:prstGeom prst="rect">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200" dirty="0">
                  <a:solidFill>
                    <a:srgbClr val="FFFFFF"/>
                  </a:solidFill>
                  <a:effectLst/>
                </a:rPr>
                <a:t>分组打印</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smtClean="0">
                  <a:solidFill>
                    <a:srgbClr val="FFFFFF"/>
                  </a:solidFill>
                  <a:effectLst/>
                </a:rPr>
                <a:t>分</a:t>
              </a:r>
              <a:r>
                <a:rPr kumimoji="1" lang="zh-CN" altLang="en-US" sz="1200" dirty="0">
                  <a:solidFill>
                    <a:srgbClr val="FFFFFF"/>
                  </a:solidFill>
                  <a:effectLst/>
                </a:rPr>
                <a:t>页</a:t>
              </a:r>
              <a:r>
                <a:rPr kumimoji="1" lang="zh-CN" altLang="en-US" sz="1200" dirty="0" smtClean="0">
                  <a:solidFill>
                    <a:srgbClr val="FFFFFF"/>
                  </a:solidFill>
                  <a:effectLst/>
                </a:rPr>
                <a:t>打印</a:t>
              </a:r>
              <a:endParaRPr kumimoji="1" lang="en-US" altLang="zh-CN" sz="1200" dirty="0" smtClean="0">
                <a:solidFill>
                  <a:srgbClr val="FFFFFF"/>
                </a:solidFill>
                <a:effectLst/>
              </a:endParaRPr>
            </a:p>
            <a:p>
              <a:pPr algn="ctr" eaLnBrk="1" hangingPunct="1">
                <a:buFont typeface="Wingdings" pitchFamily="2" charset="2"/>
                <a:buNone/>
              </a:pPr>
              <a:r>
                <a:rPr kumimoji="1" lang="zh-CN" altLang="en-US" sz="1200" dirty="0" smtClean="0">
                  <a:solidFill>
                    <a:srgbClr val="FFFFFF"/>
                  </a:solidFill>
                  <a:effectLst/>
                </a:rPr>
                <a:t>动态列打印</a:t>
              </a:r>
              <a:endParaRPr kumimoji="1" lang="en-US" altLang="zh-CN" sz="1200" dirty="0">
                <a:solidFill>
                  <a:srgbClr val="FFFFFF"/>
                </a:solidFill>
                <a:effectLst/>
              </a:endParaRPr>
            </a:p>
          </p:txBody>
        </p:sp>
        <p:sp>
          <p:nvSpPr>
            <p:cNvPr id="10271" name="TextBox 19"/>
            <p:cNvSpPr txBox="1">
              <a:spLocks noChangeArrowheads="1"/>
            </p:cNvSpPr>
            <p:nvPr/>
          </p:nvSpPr>
          <p:spPr bwMode="auto">
            <a:xfrm>
              <a:off x="7215207" y="2189253"/>
              <a:ext cx="1389241" cy="720000"/>
            </a:xfrm>
            <a:prstGeom prst="rect">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200" dirty="0">
                  <a:solidFill>
                    <a:srgbClr val="FFFFFF"/>
                  </a:solidFill>
                  <a:effectLst/>
                </a:rPr>
                <a:t>图片打印</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承前过次</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子单据体打印</a:t>
              </a:r>
              <a:endParaRPr kumimoji="1" lang="en-US" altLang="zh-CN" sz="1200" dirty="0">
                <a:solidFill>
                  <a:srgbClr val="FFFFFF"/>
                </a:solidFill>
                <a:effectLst/>
              </a:endParaRPr>
            </a:p>
          </p:txBody>
        </p:sp>
        <p:sp>
          <p:nvSpPr>
            <p:cNvPr id="10272" name="TextBox 17"/>
            <p:cNvSpPr txBox="1">
              <a:spLocks noChangeArrowheads="1"/>
            </p:cNvSpPr>
            <p:nvPr/>
          </p:nvSpPr>
          <p:spPr bwMode="auto">
            <a:xfrm>
              <a:off x="5551483" y="2189253"/>
              <a:ext cx="1159692" cy="720000"/>
            </a:xfrm>
            <a:prstGeom prst="rect">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200" dirty="0">
                  <a:solidFill>
                    <a:srgbClr val="FFFFFF"/>
                  </a:solidFill>
                  <a:effectLst/>
                </a:rPr>
                <a:t>分层打印</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自动换行</a:t>
              </a:r>
              <a:endParaRPr kumimoji="1" lang="en-US" altLang="zh-CN" sz="1200" dirty="0">
                <a:solidFill>
                  <a:srgbClr val="FFFFFF"/>
                </a:solidFill>
                <a:effectLst/>
              </a:endParaRPr>
            </a:p>
            <a:p>
              <a:pPr algn="ctr" eaLnBrk="1" hangingPunct="1">
                <a:buFont typeface="Wingdings" pitchFamily="2" charset="2"/>
                <a:buNone/>
              </a:pPr>
              <a:r>
                <a:rPr kumimoji="1" lang="zh-CN" altLang="en-US" sz="1200" dirty="0">
                  <a:solidFill>
                    <a:srgbClr val="FFFFFF"/>
                  </a:solidFill>
                  <a:effectLst/>
                </a:rPr>
                <a:t>自动缩小</a:t>
              </a:r>
              <a:endParaRPr kumimoji="1" lang="en-US" altLang="zh-CN" sz="1200" dirty="0">
                <a:solidFill>
                  <a:srgbClr val="FFFFFF"/>
                </a:solidFill>
                <a:effectLst/>
              </a:endParaRPr>
            </a:p>
          </p:txBody>
        </p:sp>
      </p:grpSp>
      <p:grpSp>
        <p:nvGrpSpPr>
          <p:cNvPr id="10259" name="组合 39"/>
          <p:cNvGrpSpPr>
            <a:grpSpLocks/>
          </p:cNvGrpSpPr>
          <p:nvPr/>
        </p:nvGrpSpPr>
        <p:grpSpPr bwMode="auto">
          <a:xfrm>
            <a:off x="1898650" y="2091929"/>
            <a:ext cx="6840538" cy="292894"/>
            <a:chOff x="1898681" y="2383172"/>
            <a:chExt cx="6840000" cy="540000"/>
          </a:xfrm>
        </p:grpSpPr>
        <p:sp>
          <p:nvSpPr>
            <p:cNvPr id="10264" name="圆角矩形 9"/>
            <p:cNvSpPr>
              <a:spLocks noChangeArrowheads="1"/>
            </p:cNvSpPr>
            <p:nvPr/>
          </p:nvSpPr>
          <p:spPr bwMode="auto">
            <a:xfrm>
              <a:off x="537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dirty="0">
                  <a:solidFill>
                    <a:srgbClr val="FFFFFF"/>
                  </a:solidFill>
                  <a:effectLst/>
                </a:rPr>
                <a:t>层设置</a:t>
              </a:r>
              <a:endParaRPr kumimoji="1" lang="en-US" altLang="zh-CN" sz="1600" dirty="0">
                <a:solidFill>
                  <a:srgbClr val="FFFFFF"/>
                </a:solidFill>
                <a:effectLst/>
              </a:endParaRPr>
            </a:p>
          </p:txBody>
        </p:sp>
        <p:sp>
          <p:nvSpPr>
            <p:cNvPr id="10265" name="圆角矩形 10"/>
            <p:cNvSpPr>
              <a:spLocks noChangeArrowheads="1"/>
            </p:cNvSpPr>
            <p:nvPr/>
          </p:nvSpPr>
          <p:spPr bwMode="auto">
            <a:xfrm>
              <a:off x="711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a:solidFill>
                    <a:srgbClr val="FFFFFF"/>
                  </a:solidFill>
                  <a:effectLst/>
                </a:rPr>
                <a:t>样式设置</a:t>
              </a:r>
              <a:endParaRPr kumimoji="1" lang="en-US" altLang="zh-CN" sz="1600" dirty="0">
                <a:solidFill>
                  <a:srgbClr val="FFFFFF"/>
                </a:solidFill>
                <a:effectLst/>
              </a:endParaRPr>
            </a:p>
          </p:txBody>
        </p:sp>
        <p:sp>
          <p:nvSpPr>
            <p:cNvPr id="10266" name="圆角矩形 13"/>
            <p:cNvSpPr>
              <a:spLocks noChangeArrowheads="1"/>
            </p:cNvSpPr>
            <p:nvPr/>
          </p:nvSpPr>
          <p:spPr bwMode="auto">
            <a:xfrm>
              <a:off x="363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dirty="0">
                  <a:solidFill>
                    <a:srgbClr val="FFFFFF"/>
                  </a:solidFill>
                  <a:effectLst/>
                </a:rPr>
                <a:t>套打型</a:t>
              </a:r>
              <a:endParaRPr kumimoji="1" lang="en-US" altLang="zh-CN" sz="1600" dirty="0">
                <a:solidFill>
                  <a:srgbClr val="FFFFFF"/>
                </a:solidFill>
                <a:effectLst/>
              </a:endParaRPr>
            </a:p>
          </p:txBody>
        </p:sp>
        <p:sp>
          <p:nvSpPr>
            <p:cNvPr id="10267" name="圆角矩形 14"/>
            <p:cNvSpPr>
              <a:spLocks noChangeArrowheads="1"/>
            </p:cNvSpPr>
            <p:nvPr/>
          </p:nvSpPr>
          <p:spPr bwMode="auto">
            <a:xfrm>
              <a:off x="1898681" y="2383172"/>
              <a:ext cx="1620000" cy="540000"/>
            </a:xfrm>
            <a:prstGeom prst="roundRect">
              <a:avLst>
                <a:gd name="adj" fmla="val 0"/>
              </a:avLst>
            </a:prstGeom>
            <a:solidFill>
              <a:srgbClr val="00B9EF"/>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p>
              <a:pPr algn="ctr">
                <a:buFont typeface="Wingdings" pitchFamily="2" charset="2"/>
                <a:buNone/>
              </a:pPr>
              <a:r>
                <a:rPr kumimoji="1" lang="zh-CN" altLang="en-US" sz="1600" dirty="0">
                  <a:solidFill>
                    <a:srgbClr val="FFFFFF"/>
                  </a:solidFill>
                  <a:effectLst/>
                </a:rPr>
                <a:t>报表型</a:t>
              </a:r>
              <a:endParaRPr kumimoji="1" lang="en-US" altLang="zh-CN" sz="1600" dirty="0">
                <a:solidFill>
                  <a:srgbClr val="FFFFFF"/>
                </a:solidFill>
                <a:effectLst/>
              </a:endParaRPr>
            </a:p>
          </p:txBody>
        </p:sp>
      </p:grpSp>
      <p:sp>
        <p:nvSpPr>
          <p:cNvPr id="10260" name="TextBox 16"/>
          <p:cNvSpPr txBox="1">
            <a:spLocks noChangeArrowheads="1"/>
          </p:cNvSpPr>
          <p:nvPr/>
        </p:nvSpPr>
        <p:spPr bwMode="auto">
          <a:xfrm>
            <a:off x="1979614" y="681038"/>
            <a:ext cx="1368425" cy="721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400" dirty="0">
                <a:solidFill>
                  <a:srgbClr val="FFFFFF"/>
                </a:solidFill>
                <a:effectLst/>
              </a:rPr>
              <a:t>套打设置</a:t>
            </a:r>
            <a:endParaRPr lang="en-US" altLang="zh-CN" sz="14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模板选择</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方案设置</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多模板设置</a:t>
            </a:r>
            <a:endParaRPr kumimoji="1" lang="en-US" altLang="zh-CN" sz="1000" dirty="0">
              <a:solidFill>
                <a:srgbClr val="FFFFFF"/>
              </a:solidFill>
              <a:effectLst/>
            </a:endParaRPr>
          </a:p>
          <a:p>
            <a:pPr algn="ctr" eaLnBrk="1" hangingPunct="1">
              <a:buFont typeface="Wingdings" pitchFamily="2" charset="2"/>
              <a:buNone/>
            </a:pPr>
            <a:endParaRPr lang="en-US" altLang="zh-CN" sz="1000" dirty="0">
              <a:solidFill>
                <a:srgbClr val="FFFFFF"/>
              </a:solidFill>
              <a:effectLst/>
            </a:endParaRPr>
          </a:p>
        </p:txBody>
      </p:sp>
      <p:sp>
        <p:nvSpPr>
          <p:cNvPr id="10261" name="TextBox 16"/>
          <p:cNvSpPr txBox="1">
            <a:spLocks noChangeArrowheads="1"/>
          </p:cNvSpPr>
          <p:nvPr/>
        </p:nvSpPr>
        <p:spPr bwMode="auto">
          <a:xfrm>
            <a:off x="3708401" y="681038"/>
            <a:ext cx="1368425" cy="721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400" dirty="0">
                <a:solidFill>
                  <a:srgbClr val="FFFFFF"/>
                </a:solidFill>
                <a:effectLst/>
              </a:rPr>
              <a:t>套打打印</a:t>
            </a:r>
            <a:endParaRPr lang="en-US" altLang="zh-CN" sz="14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连续套打</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合并套打</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选择套打</a:t>
            </a:r>
            <a:endParaRPr lang="en-US" altLang="zh-CN" sz="1000" dirty="0">
              <a:solidFill>
                <a:srgbClr val="FFFFFF"/>
              </a:solidFill>
              <a:effectLst/>
            </a:endParaRPr>
          </a:p>
        </p:txBody>
      </p:sp>
      <p:sp>
        <p:nvSpPr>
          <p:cNvPr id="10262" name="TextBox 18"/>
          <p:cNvSpPr txBox="1">
            <a:spLocks noChangeArrowheads="1"/>
          </p:cNvSpPr>
          <p:nvPr/>
        </p:nvSpPr>
        <p:spPr bwMode="auto">
          <a:xfrm>
            <a:off x="5435600" y="681038"/>
            <a:ext cx="1296988" cy="721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400" dirty="0">
                <a:solidFill>
                  <a:srgbClr val="FFFFFF"/>
                </a:solidFill>
                <a:effectLst/>
              </a:rPr>
              <a:t>套打预览</a:t>
            </a:r>
            <a:endParaRPr lang="en-US" altLang="zh-CN" sz="14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连续套打预览</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合并套打预览</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选择套打预览</a:t>
            </a:r>
            <a:endParaRPr lang="en-US" altLang="zh-CN" sz="1000" dirty="0">
              <a:solidFill>
                <a:srgbClr val="FFFFFF"/>
              </a:solidFill>
              <a:effectLst/>
            </a:endParaRPr>
          </a:p>
          <a:p>
            <a:pPr algn="ctr" eaLnBrk="1" hangingPunct="1">
              <a:buFont typeface="Wingdings" pitchFamily="2" charset="2"/>
              <a:buNone/>
            </a:pPr>
            <a:endParaRPr lang="en-US" altLang="zh-CN" sz="1000" dirty="0">
              <a:solidFill>
                <a:srgbClr val="FFFFFF"/>
              </a:solidFill>
              <a:effectLst/>
            </a:endParaRPr>
          </a:p>
        </p:txBody>
      </p:sp>
      <p:sp>
        <p:nvSpPr>
          <p:cNvPr id="10263" name="TextBox 18"/>
          <p:cNvSpPr txBox="1">
            <a:spLocks noChangeArrowheads="1"/>
          </p:cNvSpPr>
          <p:nvPr/>
        </p:nvSpPr>
        <p:spPr bwMode="auto">
          <a:xfrm>
            <a:off x="7138988" y="681037"/>
            <a:ext cx="1295400" cy="747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lang="zh-CN" altLang="en-US" sz="1400" dirty="0">
                <a:solidFill>
                  <a:srgbClr val="FFFFFF"/>
                </a:solidFill>
                <a:effectLst/>
              </a:rPr>
              <a:t>套打导出</a:t>
            </a:r>
            <a:endParaRPr lang="en-US" altLang="zh-CN" sz="14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连续套打导出</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合并套打导出</a:t>
            </a:r>
            <a:endParaRPr kumimoji="1" lang="en-US" altLang="zh-CN" sz="1000" dirty="0">
              <a:solidFill>
                <a:srgbClr val="FFFFFF"/>
              </a:solidFill>
              <a:effectLst/>
            </a:endParaRPr>
          </a:p>
          <a:p>
            <a:pPr algn="ctr" eaLnBrk="1" hangingPunct="1">
              <a:buFont typeface="Wingdings" pitchFamily="2" charset="2"/>
              <a:buNone/>
            </a:pPr>
            <a:r>
              <a:rPr kumimoji="1" lang="zh-CN" altLang="en-US" sz="1000" dirty="0">
                <a:solidFill>
                  <a:srgbClr val="FFFFFF"/>
                </a:solidFill>
                <a:effectLst/>
              </a:rPr>
              <a:t>选择套打导出</a:t>
            </a:r>
            <a:endParaRPr kumimoji="1" lang="en-US" altLang="zh-CN" sz="1000" dirty="0">
              <a:solidFill>
                <a:srgbClr val="FFFFFF"/>
              </a:solidFill>
              <a:effectLst/>
            </a:endParaRPr>
          </a:p>
          <a:p>
            <a:pPr algn="ctr" eaLnBrk="1" hangingPunct="1">
              <a:buFont typeface="Wingdings" pitchFamily="2" charset="2"/>
              <a:buNone/>
            </a:pPr>
            <a:endParaRPr lang="en-US" altLang="zh-CN" sz="1000" dirty="0">
              <a:solidFill>
                <a:srgbClr val="FFFFFF"/>
              </a:solidFill>
              <a:effectLst/>
            </a:endParaRPr>
          </a:p>
          <a:p>
            <a:pPr algn="ctr" eaLnBrk="1" hangingPunct="1">
              <a:buFont typeface="Wingdings" pitchFamily="2" charset="2"/>
              <a:buNone/>
            </a:pPr>
            <a:endParaRPr lang="en-US" altLang="zh-CN" sz="1000" dirty="0">
              <a:solidFill>
                <a:srgbClr val="FFFFFF"/>
              </a:solidFill>
              <a:effectLst/>
            </a:endParaRPr>
          </a:p>
        </p:txBody>
      </p:sp>
      <p:sp>
        <p:nvSpPr>
          <p:cNvPr id="37" name="TextBox 44"/>
          <p:cNvSpPr txBox="1">
            <a:spLocks noChangeArrowheads="1"/>
          </p:cNvSpPr>
          <p:nvPr/>
        </p:nvSpPr>
        <p:spPr bwMode="auto">
          <a:xfrm>
            <a:off x="684214" y="2826148"/>
            <a:ext cx="738187" cy="246459"/>
          </a:xfrm>
          <a:prstGeom prst="rect">
            <a:avLst/>
          </a:prstGeom>
          <a:solidFill>
            <a:srgbClr val="7030A0"/>
          </a:solidFill>
          <a:ln>
            <a:noFill/>
          </a:ln>
          <a:extLst>
            <a:ext uri="{91240B29-F687-4F45-9708-019B960494DF}">
              <a14:hiddenLine xmlns:a14="http://schemas.microsoft.com/office/drawing/2010/main" xmlns="" w="28575">
                <a:solidFill>
                  <a:srgbClr val="000000"/>
                </a:solidFill>
                <a:prstDash val="sysDash"/>
                <a:round/>
                <a:headEnd/>
                <a:tailEnd/>
              </a14:hiddenLine>
            </a:ext>
          </a:extLst>
        </p:spPr>
        <p:txBody>
          <a:bodyPr anchor="ctr"/>
          <a:lstStyle>
            <a:lvl1pPr eaLnBrk="0" hangingPunct="0">
              <a:defRPr sz="2000">
                <a:solidFill>
                  <a:schemeClr val="tx1"/>
                </a:solidFill>
                <a:latin typeface="微软雅黑" pitchFamily="34" charset="-122"/>
                <a:ea typeface="微软雅黑" pitchFamily="34" charset="-122"/>
              </a:defRPr>
            </a:lvl1pPr>
            <a:lvl2pPr marL="742950" indent="-285750" eaLnBrk="0" hangingPunct="0">
              <a:defRPr sz="2000">
                <a:solidFill>
                  <a:schemeClr val="tx1"/>
                </a:solidFill>
                <a:latin typeface="微软雅黑" pitchFamily="34" charset="-122"/>
                <a:ea typeface="微软雅黑" pitchFamily="34" charset="-122"/>
              </a:defRPr>
            </a:lvl2pPr>
            <a:lvl3pPr marL="1143000" indent="-228600" eaLnBrk="0" hangingPunct="0">
              <a:defRPr sz="2000">
                <a:solidFill>
                  <a:schemeClr val="tx1"/>
                </a:solidFill>
                <a:latin typeface="微软雅黑" pitchFamily="34" charset="-122"/>
                <a:ea typeface="微软雅黑" pitchFamily="34" charset="-122"/>
              </a:defRPr>
            </a:lvl3pPr>
            <a:lvl4pPr marL="1600200" indent="-228600" eaLnBrk="0" hangingPunct="0">
              <a:defRPr sz="2000">
                <a:solidFill>
                  <a:schemeClr val="tx1"/>
                </a:solidFill>
                <a:latin typeface="微软雅黑" pitchFamily="34" charset="-122"/>
                <a:ea typeface="微软雅黑" pitchFamily="34" charset="-122"/>
              </a:defRPr>
            </a:lvl4pPr>
            <a:lvl5pPr marL="2057400" indent="-228600" eaLnBrk="0" hangingPunct="0">
              <a:defRPr sz="2000">
                <a:solidFill>
                  <a:schemeClr val="tx1"/>
                </a:solidFill>
                <a:latin typeface="微软雅黑" pitchFamily="34" charset="-122"/>
                <a:ea typeface="微软雅黑" pitchFamily="34" charset="-122"/>
              </a:defRPr>
            </a:lvl5pPr>
            <a:lvl6pPr marL="25146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6pPr>
            <a:lvl7pPr marL="29718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7pPr>
            <a:lvl8pPr marL="34290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8pPr>
            <a:lvl9pPr marL="3886200" indent="-22860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微软雅黑" pitchFamily="34" charset="-122"/>
                <a:ea typeface="微软雅黑" pitchFamily="34" charset="-122"/>
              </a:defRPr>
            </a:lvl9pPr>
          </a:lstStyle>
          <a:p>
            <a:pPr algn="ctr" eaLnBrk="1" hangingPunct="1">
              <a:buFont typeface="Wingdings" pitchFamily="2" charset="2"/>
              <a:buNone/>
            </a:pPr>
            <a:r>
              <a:rPr kumimoji="1" lang="zh-CN" altLang="en-US" sz="1000" dirty="0" smtClean="0">
                <a:solidFill>
                  <a:srgbClr val="FFFFFF"/>
                </a:solidFill>
                <a:effectLst/>
              </a:rPr>
              <a:t>动态表单</a:t>
            </a:r>
            <a:endParaRPr kumimoji="1" lang="zh-CN" altLang="en-US" sz="1000" dirty="0">
              <a:solidFill>
                <a:srgbClr val="FFFFFF"/>
              </a:solidFill>
              <a:effectLst/>
            </a:endParaRPr>
          </a:p>
        </p:txBody>
      </p:sp>
    </p:spTree>
    <p:extLst>
      <p:ext uri="{BB962C8B-B14F-4D97-AF65-F5344CB8AC3E}">
        <p14:creationId xmlns:p14="http://schemas.microsoft.com/office/powerpoint/2010/main" xmlns="" val="29431041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08312" cy="3852651"/>
          </a:xfrm>
        </p:spPr>
        <p:txBody>
          <a:bodyPr>
            <a:normAutofit/>
          </a:bodyPr>
          <a:lstStyle/>
          <a:p>
            <a:pPr marL="285750" indent="-285750">
              <a:spcBef>
                <a:spcPct val="0"/>
              </a:spcBef>
              <a:buFont typeface="Wingdings" pitchFamily="2" charset="2"/>
              <a:buChar char="ü"/>
            </a:pPr>
            <a:r>
              <a:rPr lang="zh-CN" altLang="en-US" sz="1600" dirty="0"/>
              <a:t>打印机选项里面混色设置成</a:t>
            </a:r>
            <a:r>
              <a:rPr lang="zh-CN" altLang="en-US" sz="1600" dirty="0" smtClean="0"/>
              <a:t>无色</a:t>
            </a:r>
            <a:r>
              <a:rPr lang="zh-CN" altLang="en-US" sz="1600" dirty="0" smtClean="0">
                <a:solidFill>
                  <a:srgbClr val="000000"/>
                </a:solidFill>
                <a:latin typeface="微软雅黑" pitchFamily="34" charset="-122"/>
                <a:ea typeface="微软雅黑" pitchFamily="34" charset="-122"/>
                <a:cs typeface="+mn-cs"/>
              </a:rPr>
              <a:t>。</a:t>
            </a:r>
            <a:endParaRPr lang="en-US" altLang="zh-CN" sz="1600" dirty="0" smtClean="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zh-CN" altLang="en-US" sz="1600" dirty="0"/>
              <a:t>打印机选项里面</a:t>
            </a:r>
            <a:r>
              <a:rPr lang="zh-CN" altLang="en-US" sz="1600" dirty="0" smtClean="0"/>
              <a:t>图片</a:t>
            </a:r>
            <a:r>
              <a:rPr lang="zh-CN" altLang="en-US" sz="1600" dirty="0"/>
              <a:t>选项调成最高分辨率</a:t>
            </a:r>
            <a:r>
              <a:rPr lang="zh-CN" altLang="en-US" sz="1600" dirty="0" smtClean="0">
                <a:solidFill>
                  <a:srgbClr val="000000"/>
                </a:solidFill>
                <a:latin typeface="微软雅黑" pitchFamily="34" charset="-122"/>
                <a:ea typeface="微软雅黑" pitchFamily="34" charset="-122"/>
              </a:rPr>
              <a:t>。</a:t>
            </a:r>
            <a:endParaRPr lang="en-US" altLang="zh-CN" sz="1600" dirty="0" smtClean="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zh-CN" altLang="en-US" sz="1600" dirty="0"/>
              <a:t>打印机选项</a:t>
            </a:r>
            <a:r>
              <a:rPr lang="zh-CN" altLang="en-US" sz="1600" dirty="0" smtClean="0"/>
              <a:t>里面</a:t>
            </a:r>
            <a:r>
              <a:rPr lang="zh-CN" altLang="en-US" sz="1600" dirty="0"/>
              <a:t>抖动设置为无</a:t>
            </a:r>
            <a:r>
              <a:rPr lang="zh-CN" altLang="en-US" sz="1600" dirty="0" smtClean="0">
                <a:solidFill>
                  <a:srgbClr val="000000"/>
                </a:solidFill>
                <a:latin typeface="微软雅黑" pitchFamily="34" charset="-122"/>
                <a:ea typeface="微软雅黑" pitchFamily="34" charset="-122"/>
                <a:cs typeface="+mn-cs"/>
              </a:rPr>
              <a:t>。</a:t>
            </a:r>
            <a:endParaRPr lang="zh-CN" altLang="en-US" sz="16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300" dirty="0"/>
              <a:t>常见问题：条码打印有锯齿</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75856" y="843558"/>
            <a:ext cx="5076825" cy="3114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27648" y="849288"/>
            <a:ext cx="5128709" cy="412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61928" y="876176"/>
            <a:ext cx="4680520" cy="38305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0375654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3939902"/>
            <a:ext cx="8136904" cy="654723"/>
          </a:xfrm>
        </p:spPr>
        <p:txBody>
          <a:bodyPr>
            <a:normAutofit/>
          </a:bodyPr>
          <a:lstStyle/>
          <a:p>
            <a:pPr marL="0" indent="0">
              <a:spcBef>
                <a:spcPct val="0"/>
              </a:spcBef>
              <a:buNone/>
            </a:pPr>
            <a:r>
              <a:rPr lang="zh-CN" altLang="en-US" sz="1400" dirty="0" smtClean="0">
                <a:solidFill>
                  <a:srgbClr val="000000"/>
                </a:solidFill>
                <a:latin typeface="微软雅黑" pitchFamily="34" charset="-122"/>
                <a:ea typeface="微软雅黑" pitchFamily="34" charset="-122"/>
                <a:cs typeface="+mn-cs"/>
              </a:rPr>
              <a:t>现象：爱普生</a:t>
            </a:r>
            <a:r>
              <a:rPr lang="en-US" altLang="zh-CN" sz="1400" dirty="0" smtClean="0">
                <a:solidFill>
                  <a:srgbClr val="000000"/>
                </a:solidFill>
                <a:latin typeface="微软雅黑" pitchFamily="34" charset="-122"/>
                <a:ea typeface="微软雅黑" pitchFamily="34" charset="-122"/>
                <a:cs typeface="+mn-cs"/>
              </a:rPr>
              <a:t>LQ-735k</a:t>
            </a:r>
            <a:r>
              <a:rPr lang="zh-CN" altLang="en-US" sz="1400" dirty="0">
                <a:solidFill>
                  <a:srgbClr val="000000"/>
                </a:solidFill>
                <a:latin typeface="微软雅黑" pitchFamily="34" charset="-122"/>
                <a:ea typeface="微软雅黑" pitchFamily="34" charset="-122"/>
                <a:cs typeface="+mn-cs"/>
              </a:rPr>
              <a:t>打印机，打印结果左边出现较大空白，在套打设计器调整左边距和右边距</a:t>
            </a:r>
            <a:r>
              <a:rPr lang="zh-CN" altLang="en-US" sz="1400" dirty="0" smtClean="0">
                <a:solidFill>
                  <a:srgbClr val="000000"/>
                </a:solidFill>
                <a:latin typeface="微软雅黑" pitchFamily="34" charset="-122"/>
                <a:ea typeface="微软雅黑" pitchFamily="34" charset="-122"/>
                <a:cs typeface="+mn-cs"/>
              </a:rPr>
              <a:t>无效。</a:t>
            </a:r>
            <a:endParaRPr lang="en-US" altLang="zh-CN" sz="1400" dirty="0" smtClean="0">
              <a:solidFill>
                <a:srgbClr val="000000"/>
              </a:solidFill>
              <a:latin typeface="微软雅黑" pitchFamily="34" charset="-122"/>
              <a:ea typeface="微软雅黑" pitchFamily="34" charset="-122"/>
              <a:cs typeface="+mn-cs"/>
            </a:endParaRPr>
          </a:p>
          <a:p>
            <a:pPr marL="0" indent="0">
              <a:spcBef>
                <a:spcPct val="0"/>
              </a:spcBef>
              <a:buNone/>
            </a:pPr>
            <a:r>
              <a:rPr lang="zh-CN" altLang="en-US" sz="1400" dirty="0" smtClean="0">
                <a:solidFill>
                  <a:srgbClr val="000000"/>
                </a:solidFill>
                <a:latin typeface="微软雅黑" pitchFamily="34" charset="-122"/>
                <a:ea typeface="微软雅黑" pitchFamily="34" charset="-122"/>
                <a:cs typeface="+mn-cs"/>
              </a:rPr>
              <a:t>解决方式：</a:t>
            </a:r>
            <a:r>
              <a:rPr lang="zh-CN" altLang="en-US" sz="1400" dirty="0"/>
              <a:t>调整打印机的游标，往右</a:t>
            </a:r>
            <a:r>
              <a:rPr lang="zh-CN" altLang="en-US" sz="1400" dirty="0" smtClean="0"/>
              <a:t>偏移。</a:t>
            </a:r>
            <a:endParaRPr lang="zh-CN" altLang="en-US" sz="14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300" dirty="0"/>
              <a:t>常见问题</a:t>
            </a:r>
            <a:r>
              <a:rPr lang="zh-CN" altLang="en-US" sz="2300" dirty="0" smtClean="0"/>
              <a:t>：</a:t>
            </a:r>
            <a:r>
              <a:rPr lang="zh-CN" altLang="en-US" sz="2400" dirty="0"/>
              <a:t>打印出现偏移或者右边内容不显示</a:t>
            </a:r>
            <a:endParaRPr lang="zh-CN" altLang="en-US" sz="2300" dirty="0"/>
          </a:p>
        </p:txBody>
      </p:sp>
      <p:pic>
        <p:nvPicPr>
          <p:cNvPr id="5121" name="Picture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555526"/>
            <a:ext cx="7272808" cy="31853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949" y="549052"/>
            <a:ext cx="7488435" cy="3191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33063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3939902"/>
            <a:ext cx="8136904" cy="654723"/>
          </a:xfrm>
        </p:spPr>
        <p:txBody>
          <a:bodyPr>
            <a:normAutofit fontScale="92500" lnSpcReduction="10000"/>
          </a:bodyPr>
          <a:lstStyle/>
          <a:p>
            <a:pPr marL="0" indent="0">
              <a:spcBef>
                <a:spcPct val="0"/>
              </a:spcBef>
              <a:buNone/>
            </a:pPr>
            <a:r>
              <a:rPr lang="zh-CN" altLang="en-US" sz="1400" dirty="0" smtClean="0">
                <a:solidFill>
                  <a:srgbClr val="000000"/>
                </a:solidFill>
                <a:latin typeface="微软雅黑" pitchFamily="34" charset="-122"/>
                <a:ea typeface="微软雅黑" pitchFamily="34" charset="-122"/>
                <a:cs typeface="+mn-cs"/>
              </a:rPr>
              <a:t>现象：爱普生</a:t>
            </a:r>
            <a:r>
              <a:rPr lang="en-US" altLang="zh-CN" sz="1400" dirty="0" smtClean="0">
                <a:solidFill>
                  <a:srgbClr val="000000"/>
                </a:solidFill>
                <a:latin typeface="微软雅黑" pitchFamily="34" charset="-122"/>
                <a:ea typeface="微软雅黑" pitchFamily="34" charset="-122"/>
                <a:cs typeface="+mn-cs"/>
              </a:rPr>
              <a:t>LQ-735k</a:t>
            </a:r>
            <a:r>
              <a:rPr lang="zh-CN" altLang="en-US" sz="1400" dirty="0">
                <a:solidFill>
                  <a:srgbClr val="000000"/>
                </a:solidFill>
                <a:latin typeface="微软雅黑" pitchFamily="34" charset="-122"/>
                <a:ea typeface="微软雅黑" pitchFamily="34" charset="-122"/>
                <a:cs typeface="+mn-cs"/>
              </a:rPr>
              <a:t>打印机，打印</a:t>
            </a:r>
            <a:r>
              <a:rPr lang="zh-CN" altLang="en-US" sz="1400" dirty="0" smtClean="0">
                <a:solidFill>
                  <a:srgbClr val="000000"/>
                </a:solidFill>
                <a:latin typeface="微软雅黑" pitchFamily="34" charset="-122"/>
                <a:ea typeface="微软雅黑" pitchFamily="34" charset="-122"/>
                <a:cs typeface="+mn-cs"/>
              </a:rPr>
              <a:t>结果</a:t>
            </a:r>
            <a:r>
              <a:rPr lang="zh-CN" altLang="en-US" sz="1400" dirty="0"/>
              <a:t>右边内容不</a:t>
            </a:r>
            <a:r>
              <a:rPr lang="zh-CN" altLang="en-US" sz="1400" dirty="0" smtClean="0"/>
              <a:t>显示。</a:t>
            </a:r>
            <a:endParaRPr lang="en-US" altLang="zh-CN" sz="1400" dirty="0" smtClean="0"/>
          </a:p>
          <a:p>
            <a:pPr marL="0" indent="0">
              <a:spcBef>
                <a:spcPct val="0"/>
              </a:spcBef>
              <a:buNone/>
            </a:pPr>
            <a:r>
              <a:rPr lang="zh-CN" altLang="en-US" sz="1400" dirty="0" smtClean="0">
                <a:solidFill>
                  <a:srgbClr val="000000"/>
                </a:solidFill>
                <a:latin typeface="微软雅黑" pitchFamily="34" charset="-122"/>
                <a:ea typeface="微软雅黑" pitchFamily="34" charset="-122"/>
                <a:cs typeface="+mn-cs"/>
              </a:rPr>
              <a:t>解决方式：</a:t>
            </a:r>
            <a:r>
              <a:rPr lang="en-US" altLang="zh-CN" sz="1400" dirty="0"/>
              <a:t>LQ-735k</a:t>
            </a:r>
            <a:r>
              <a:rPr lang="zh-CN" altLang="en-US" sz="1400" dirty="0"/>
              <a:t>打印机的可打印区域长度为</a:t>
            </a:r>
            <a:r>
              <a:rPr lang="en-US" altLang="zh-CN" sz="1400" dirty="0"/>
              <a:t>20.3CM</a:t>
            </a:r>
            <a:r>
              <a:rPr lang="zh-CN" altLang="en-US" sz="1400" dirty="0"/>
              <a:t>，但是做套打模板是打印的</a:t>
            </a:r>
            <a:r>
              <a:rPr lang="zh-CN" altLang="en-US" sz="1400" dirty="0" smtClean="0"/>
              <a:t>内容宽度</a:t>
            </a:r>
            <a:r>
              <a:rPr lang="zh-CN" altLang="en-US" sz="1400" dirty="0"/>
              <a:t>已超出打印机可打印区域，超出部分打印机</a:t>
            </a:r>
            <a:r>
              <a:rPr lang="zh-CN" altLang="en-US" sz="1400" dirty="0" smtClean="0"/>
              <a:t>自动会做截断处理，这种</a:t>
            </a:r>
            <a:r>
              <a:rPr lang="zh-CN" altLang="en-US" sz="1400" dirty="0"/>
              <a:t>情况需要调整套打模板，避免超出打印机的可打印</a:t>
            </a:r>
            <a:r>
              <a:rPr lang="zh-CN" altLang="en-US" sz="1400" dirty="0" smtClean="0"/>
              <a:t>区域。</a:t>
            </a:r>
            <a:endParaRPr lang="zh-CN" altLang="en-US" sz="14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300" dirty="0"/>
              <a:t>常见问题</a:t>
            </a:r>
            <a:r>
              <a:rPr lang="zh-CN" altLang="en-US" sz="2300" dirty="0" smtClean="0"/>
              <a:t>：</a:t>
            </a:r>
            <a:r>
              <a:rPr lang="zh-CN" altLang="en-US" sz="2400" dirty="0"/>
              <a:t>打印出现偏移或者右边内容不显示</a:t>
            </a:r>
            <a:endParaRPr lang="zh-CN" altLang="en-US" sz="230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627534"/>
            <a:ext cx="7488832" cy="3168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7398519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3312368" cy="3852651"/>
          </a:xfrm>
        </p:spPr>
        <p:txBody>
          <a:bodyPr>
            <a:normAutofit/>
          </a:bodyPr>
          <a:lstStyle/>
          <a:p>
            <a:pPr marL="285750" indent="-285750">
              <a:spcBef>
                <a:spcPct val="0"/>
              </a:spcBef>
              <a:buFont typeface="Wingdings" pitchFamily="2" charset="2"/>
              <a:buChar char="ü"/>
            </a:pPr>
            <a:r>
              <a:rPr lang="zh-CN" altLang="en-US" sz="1600" dirty="0"/>
              <a:t>打印方向控制三个地方：</a:t>
            </a:r>
            <a:endParaRPr lang="en-US" altLang="zh-CN" sz="1600" dirty="0"/>
          </a:p>
          <a:p>
            <a:pPr marL="0" indent="0">
              <a:spcBef>
                <a:spcPct val="0"/>
              </a:spcBef>
              <a:buNone/>
            </a:pPr>
            <a:r>
              <a:rPr lang="zh-CN" altLang="en-US" sz="1600" dirty="0" smtClean="0">
                <a:solidFill>
                  <a:srgbClr val="000000"/>
                </a:solidFill>
                <a:latin typeface="微软雅黑" pitchFamily="34" charset="-122"/>
                <a:ea typeface="微软雅黑" pitchFamily="34" charset="-122"/>
                <a:cs typeface="+mn-cs"/>
              </a:rPr>
              <a:t>      </a:t>
            </a:r>
            <a:r>
              <a:rPr lang="en-US" altLang="zh-CN" sz="1400" dirty="0" smtClean="0">
                <a:solidFill>
                  <a:srgbClr val="000000"/>
                </a:solidFill>
                <a:latin typeface="微软雅黑" pitchFamily="34" charset="-122"/>
                <a:ea typeface="微软雅黑" pitchFamily="34" charset="-122"/>
                <a:cs typeface="+mn-cs"/>
              </a:rPr>
              <a:t>1. </a:t>
            </a:r>
            <a:r>
              <a:rPr lang="zh-CN" altLang="en-US" sz="1400" dirty="0" smtClean="0">
                <a:solidFill>
                  <a:srgbClr val="000000"/>
                </a:solidFill>
                <a:latin typeface="微软雅黑" pitchFamily="34" charset="-122"/>
                <a:ea typeface="微软雅黑" pitchFamily="34" charset="-122"/>
                <a:cs typeface="+mn-cs"/>
              </a:rPr>
              <a:t>套打设计器页面设置</a:t>
            </a:r>
            <a:endParaRPr lang="en-US" altLang="zh-CN" sz="1400" dirty="0" smtClean="0">
              <a:solidFill>
                <a:srgbClr val="000000"/>
              </a:solidFill>
              <a:latin typeface="微软雅黑" pitchFamily="34" charset="-122"/>
              <a:ea typeface="微软雅黑" pitchFamily="34" charset="-122"/>
              <a:cs typeface="+mn-cs"/>
            </a:endParaRPr>
          </a:p>
          <a:p>
            <a:pPr marL="0" indent="0">
              <a:spcBef>
                <a:spcPct val="0"/>
              </a:spcBef>
              <a:buNone/>
            </a:pPr>
            <a:r>
              <a:rPr lang="en-US" altLang="zh-CN" sz="1400" dirty="0">
                <a:solidFill>
                  <a:srgbClr val="000000"/>
                </a:solidFill>
                <a:latin typeface="微软雅黑" pitchFamily="34" charset="-122"/>
                <a:ea typeface="微软雅黑" pitchFamily="34" charset="-122"/>
                <a:cs typeface="+mn-cs"/>
              </a:rPr>
              <a:t> </a:t>
            </a:r>
            <a:r>
              <a:rPr lang="en-US" altLang="zh-CN" sz="1400" dirty="0" smtClean="0">
                <a:solidFill>
                  <a:srgbClr val="000000"/>
                </a:solidFill>
                <a:latin typeface="微软雅黑" pitchFamily="34" charset="-122"/>
                <a:ea typeface="微软雅黑" pitchFamily="34" charset="-122"/>
                <a:cs typeface="+mn-cs"/>
              </a:rPr>
              <a:t>      2. </a:t>
            </a:r>
            <a:r>
              <a:rPr lang="zh-CN" altLang="en-US" sz="1400" dirty="0" smtClean="0">
                <a:solidFill>
                  <a:srgbClr val="000000"/>
                </a:solidFill>
                <a:latin typeface="微软雅黑" pitchFamily="34" charset="-122"/>
                <a:ea typeface="微软雅黑" pitchFamily="34" charset="-122"/>
                <a:cs typeface="+mn-cs"/>
              </a:rPr>
              <a:t>运行时高级套打设置页签</a:t>
            </a:r>
            <a:endParaRPr lang="en-US" altLang="zh-CN" sz="1400" dirty="0" smtClean="0">
              <a:solidFill>
                <a:srgbClr val="000000"/>
              </a:solidFill>
              <a:latin typeface="微软雅黑" pitchFamily="34" charset="-122"/>
              <a:ea typeface="微软雅黑" pitchFamily="34" charset="-122"/>
              <a:cs typeface="+mn-cs"/>
            </a:endParaRPr>
          </a:p>
          <a:p>
            <a:pPr marL="0" indent="0">
              <a:spcBef>
                <a:spcPct val="0"/>
              </a:spcBef>
              <a:buNone/>
            </a:pPr>
            <a:r>
              <a:rPr lang="en-US" altLang="zh-CN" sz="1400" dirty="0">
                <a:solidFill>
                  <a:srgbClr val="000000"/>
                </a:solidFill>
                <a:latin typeface="微软雅黑" pitchFamily="34" charset="-122"/>
                <a:ea typeface="微软雅黑" pitchFamily="34" charset="-122"/>
                <a:cs typeface="+mn-cs"/>
              </a:rPr>
              <a:t> </a:t>
            </a:r>
            <a:r>
              <a:rPr lang="en-US" altLang="zh-CN" sz="1400" dirty="0" smtClean="0">
                <a:solidFill>
                  <a:srgbClr val="000000"/>
                </a:solidFill>
                <a:latin typeface="微软雅黑" pitchFamily="34" charset="-122"/>
                <a:ea typeface="微软雅黑" pitchFamily="34" charset="-122"/>
                <a:cs typeface="+mn-cs"/>
              </a:rPr>
              <a:t>      3. </a:t>
            </a:r>
            <a:r>
              <a:rPr lang="zh-CN" altLang="en-US" sz="1400" dirty="0" smtClean="0">
                <a:solidFill>
                  <a:srgbClr val="000000"/>
                </a:solidFill>
                <a:latin typeface="微软雅黑" pitchFamily="34" charset="-122"/>
                <a:ea typeface="微软雅黑" pitchFamily="34" charset="-122"/>
                <a:cs typeface="+mn-cs"/>
              </a:rPr>
              <a:t>本地打印机设置</a:t>
            </a:r>
            <a:endParaRPr lang="en-US" altLang="zh-CN" sz="1400" dirty="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zh-CN" altLang="en-US" sz="1600" dirty="0"/>
              <a:t>遇到打印方向设置和期望不一致，则依次排查上述三个地方的打印方向设置。</a:t>
            </a:r>
            <a:endParaRPr lang="en-US" altLang="zh-CN" sz="1600" dirty="0"/>
          </a:p>
          <a:p>
            <a:pPr marL="285750" indent="-285750">
              <a:spcBef>
                <a:spcPct val="0"/>
              </a:spcBef>
              <a:buFont typeface="Wingdings" pitchFamily="2" charset="2"/>
              <a:buChar char="ü"/>
            </a:pPr>
            <a:r>
              <a:rPr lang="zh-CN" altLang="en-US" sz="1600" dirty="0"/>
              <a:t>优先级</a:t>
            </a:r>
            <a:r>
              <a:rPr lang="zh-CN" altLang="en-US" sz="1600" dirty="0" smtClean="0"/>
              <a:t>：</a:t>
            </a:r>
            <a:r>
              <a:rPr lang="zh-CN" altLang="en-US" sz="1600" dirty="0" smtClean="0">
                <a:solidFill>
                  <a:srgbClr val="000000"/>
                </a:solidFill>
                <a:latin typeface="微软雅黑" pitchFamily="34" charset="-122"/>
                <a:ea typeface="微软雅黑" pitchFamily="34" charset="-122"/>
                <a:cs typeface="+mn-cs"/>
              </a:rPr>
              <a:t> 本地配置</a:t>
            </a:r>
            <a:r>
              <a:rPr lang="en-US" altLang="zh-CN" sz="1600" dirty="0" smtClean="0">
                <a:solidFill>
                  <a:srgbClr val="000000"/>
                </a:solidFill>
                <a:latin typeface="微软雅黑" pitchFamily="34" charset="-122"/>
                <a:ea typeface="微软雅黑" pitchFamily="34" charset="-122"/>
                <a:cs typeface="+mn-cs"/>
              </a:rPr>
              <a:t>&gt;</a:t>
            </a:r>
            <a:r>
              <a:rPr lang="zh-CN" altLang="en-US" sz="1600" dirty="0" smtClean="0">
                <a:solidFill>
                  <a:srgbClr val="000000"/>
                </a:solidFill>
                <a:latin typeface="微软雅黑" pitchFamily="34" charset="-122"/>
                <a:ea typeface="微软雅黑" pitchFamily="34" charset="-122"/>
                <a:cs typeface="+mn-cs"/>
              </a:rPr>
              <a:t>运行时</a:t>
            </a:r>
            <a:r>
              <a:rPr lang="en-US" altLang="zh-CN" sz="1600" dirty="0" smtClean="0">
                <a:solidFill>
                  <a:srgbClr val="000000"/>
                </a:solidFill>
                <a:latin typeface="微软雅黑" pitchFamily="34" charset="-122"/>
                <a:ea typeface="微软雅黑" pitchFamily="34" charset="-122"/>
                <a:cs typeface="+mn-cs"/>
              </a:rPr>
              <a:t>&gt;</a:t>
            </a:r>
            <a:r>
              <a:rPr lang="zh-CN" altLang="en-US" sz="1600" dirty="0" smtClean="0">
                <a:solidFill>
                  <a:srgbClr val="000000"/>
                </a:solidFill>
                <a:latin typeface="微软雅黑" pitchFamily="34" charset="-122"/>
                <a:ea typeface="微软雅黑" pitchFamily="34" charset="-122"/>
                <a:cs typeface="+mn-cs"/>
              </a:rPr>
              <a:t>设计时</a:t>
            </a:r>
            <a:endParaRPr lang="zh-CN" altLang="en-US" sz="16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300" dirty="0"/>
              <a:t>常见问题</a:t>
            </a:r>
            <a:r>
              <a:rPr lang="zh-CN" altLang="en-US" sz="2300" dirty="0" smtClean="0"/>
              <a:t>：打印方向设置不生效</a:t>
            </a:r>
            <a:endParaRPr lang="zh-CN" altLang="en-US" sz="230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35896" y="555526"/>
            <a:ext cx="5082864" cy="42565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35896" y="574948"/>
            <a:ext cx="5477961" cy="40130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35896" y="594767"/>
            <a:ext cx="477202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182056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8"/>
                                        </p:tgtEl>
                                        <p:attrNameLst>
                                          <p:attrName>style.visibility</p:attrName>
                                        </p:attrNameLst>
                                      </p:cBhvr>
                                      <p:to>
                                        <p:strVal val="visible"/>
                                      </p:to>
                                    </p:set>
                                    <p:anim calcmode="lin" valueType="num">
                                      <p:cBhvr additive="base">
                                        <p:cTn id="13" dur="500" fill="hold"/>
                                        <p:tgtEl>
                                          <p:spTgt spid="3078"/>
                                        </p:tgtEl>
                                        <p:attrNameLst>
                                          <p:attrName>ppt_x</p:attrName>
                                        </p:attrNameLst>
                                      </p:cBhvr>
                                      <p:tavLst>
                                        <p:tav tm="0">
                                          <p:val>
                                            <p:strVal val="#ppt_x"/>
                                          </p:val>
                                        </p:tav>
                                        <p:tav tm="100000">
                                          <p:val>
                                            <p:strVal val="#ppt_x"/>
                                          </p:val>
                                        </p:tav>
                                      </p:tavLst>
                                    </p:anim>
                                    <p:anim calcmode="lin" valueType="num">
                                      <p:cBhvr additive="base">
                                        <p:cTn id="14"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3312368" cy="3852651"/>
          </a:xfrm>
        </p:spPr>
        <p:txBody>
          <a:bodyPr>
            <a:normAutofit/>
          </a:bodyPr>
          <a:lstStyle/>
          <a:p>
            <a:pPr marL="285750" indent="-285750">
              <a:spcBef>
                <a:spcPct val="0"/>
              </a:spcBef>
              <a:buFont typeface="Wingdings" pitchFamily="2" charset="2"/>
              <a:buChar char="ü"/>
            </a:pPr>
            <a:r>
              <a:rPr lang="zh-CN" altLang="zh-CN" sz="1600" dirty="0"/>
              <a:t>分组小计：统计本分组内的数据，如果是普通行中的单元格，则该统计即为总计所有数据。</a:t>
            </a:r>
          </a:p>
          <a:p>
            <a:pPr marL="285750" indent="-285750">
              <a:spcBef>
                <a:spcPct val="0"/>
              </a:spcBef>
              <a:buFont typeface="Wingdings" pitchFamily="2" charset="2"/>
              <a:buChar char="ü"/>
            </a:pPr>
            <a:r>
              <a:rPr lang="zh-CN" altLang="zh-CN" sz="1600" dirty="0"/>
              <a:t>区域统计：统计当前页内本分组内的所有数据，如果是普通行中的单元格，则该统计即为统计本页的所有数据。</a:t>
            </a:r>
          </a:p>
          <a:p>
            <a:pPr marL="285750" indent="-285750">
              <a:spcBef>
                <a:spcPct val="0"/>
              </a:spcBef>
              <a:buFont typeface="Wingdings" pitchFamily="2" charset="2"/>
              <a:buChar char="ü"/>
            </a:pPr>
            <a:r>
              <a:rPr lang="zh-CN" altLang="zh-CN" sz="1600" dirty="0"/>
              <a:t>累计：累计当前页前所有页加当前页内本分组内的所有数据，如果是普通行中的单元格，则该统计即为累计从分组开始到当前的所有数据。</a:t>
            </a:r>
          </a:p>
        </p:txBody>
      </p:sp>
      <p:sp>
        <p:nvSpPr>
          <p:cNvPr id="3" name="标题 2"/>
          <p:cNvSpPr>
            <a:spLocks noGrp="1"/>
          </p:cNvSpPr>
          <p:nvPr>
            <p:ph type="title"/>
          </p:nvPr>
        </p:nvSpPr>
        <p:spPr/>
        <p:txBody>
          <a:bodyPr>
            <a:normAutofit/>
          </a:bodyPr>
          <a:lstStyle/>
          <a:p>
            <a:r>
              <a:rPr lang="zh-CN" altLang="en-US" sz="2300" dirty="0"/>
              <a:t>常见问题</a:t>
            </a:r>
            <a:r>
              <a:rPr lang="zh-CN" altLang="en-US" sz="2300" dirty="0" smtClean="0"/>
              <a:t>：</a:t>
            </a:r>
            <a:r>
              <a:rPr lang="zh-CN" altLang="zh-CN" sz="2400" dirty="0"/>
              <a:t>套打数据表格统计范围</a:t>
            </a:r>
            <a:endParaRPr lang="zh-CN" altLang="en-US" sz="2300" dirty="0"/>
          </a:p>
        </p:txBody>
      </p:sp>
      <p:pic>
        <p:nvPicPr>
          <p:cNvPr id="16386" name="Picture 2" descr="C:\Users\RD_WAN~1\AppData\Local\Temp\SNAGHTML907b0de9.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23928" y="699541"/>
            <a:ext cx="4680520" cy="38608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7857175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699542"/>
            <a:ext cx="7488832" cy="3852651"/>
          </a:xfrm>
        </p:spPr>
        <p:txBody>
          <a:bodyPr/>
          <a:lstStyle/>
          <a:p>
            <a:pPr marL="285750" indent="-285750">
              <a:spcBef>
                <a:spcPct val="0"/>
              </a:spcBef>
              <a:buFont typeface="Wingdings" pitchFamily="2" charset="2"/>
              <a:buChar char="ü"/>
            </a:pPr>
            <a:r>
              <a:rPr lang="zh-CN" altLang="en-US" sz="1600" dirty="0" smtClean="0"/>
              <a:t>页码计数两种模式</a:t>
            </a:r>
            <a:endParaRPr lang="en-US" altLang="zh-CN" sz="1600" dirty="0" smtClean="0"/>
          </a:p>
          <a:p>
            <a:pPr marL="0" indent="0">
              <a:spcBef>
                <a:spcPct val="0"/>
              </a:spcBef>
              <a:buNone/>
            </a:pPr>
            <a:r>
              <a:rPr lang="en-US" altLang="zh-CN" sz="1100" dirty="0" smtClean="0"/>
              <a:t>     1.</a:t>
            </a:r>
            <a:r>
              <a:rPr lang="zh-CN" altLang="en-US" sz="1100" dirty="0" smtClean="0"/>
              <a:t>同一单据内页码计数，设置格式 </a:t>
            </a:r>
            <a:r>
              <a:rPr lang="en-US" altLang="zh-CN" sz="1100" dirty="0" smtClean="0"/>
              <a:t>: ”=</a:t>
            </a:r>
            <a:r>
              <a:rPr lang="zh-CN" altLang="en-US" sz="1100" dirty="0"/>
              <a:t>第</a:t>
            </a:r>
            <a:r>
              <a:rPr lang="en-US" altLang="zh-CN" sz="1100" dirty="0" err="1"/>
              <a:t>GetPageNumber</a:t>
            </a:r>
            <a:r>
              <a:rPr lang="en-US" altLang="zh-CN" sz="1100" dirty="0"/>
              <a:t>()/</a:t>
            </a:r>
            <a:r>
              <a:rPr lang="en-US" altLang="zh-CN" sz="1100" dirty="0" err="1"/>
              <a:t>GetPageTotal</a:t>
            </a:r>
            <a:r>
              <a:rPr lang="en-US" altLang="zh-CN" sz="1100" dirty="0"/>
              <a:t>()</a:t>
            </a:r>
            <a:r>
              <a:rPr lang="zh-CN" altLang="en-US" sz="1100" dirty="0"/>
              <a:t>页</a:t>
            </a:r>
            <a:r>
              <a:rPr lang="en-US" altLang="zh-CN" sz="1100" dirty="0" smtClean="0"/>
              <a:t>”</a:t>
            </a:r>
          </a:p>
          <a:p>
            <a:pPr marL="0" indent="0">
              <a:spcBef>
                <a:spcPct val="0"/>
              </a:spcBef>
              <a:buNone/>
            </a:pPr>
            <a:r>
              <a:rPr lang="en-US" altLang="zh-CN" sz="1100" dirty="0" smtClean="0"/>
              <a:t>     2.</a:t>
            </a:r>
            <a:r>
              <a:rPr lang="zh-CN" altLang="en-US" sz="1100" dirty="0" smtClean="0"/>
              <a:t>所选单据总体页码</a:t>
            </a:r>
            <a:r>
              <a:rPr lang="zh-CN" altLang="en-US" sz="1100" dirty="0"/>
              <a:t>计数，设置格式 </a:t>
            </a:r>
            <a:r>
              <a:rPr lang="en-US" altLang="zh-CN" sz="1100" dirty="0"/>
              <a:t>: </a:t>
            </a:r>
            <a:r>
              <a:rPr lang="en-US" altLang="zh-CN" sz="1100" dirty="0" smtClean="0"/>
              <a:t>”</a:t>
            </a:r>
            <a:r>
              <a:rPr lang="zh-CN" altLang="en-US" sz="1100" dirty="0" smtClean="0"/>
              <a:t>第</a:t>
            </a:r>
            <a:r>
              <a:rPr lang="en-US" altLang="zh-CN" sz="1100" dirty="0" err="1"/>
              <a:t>GetPageNumber</a:t>
            </a:r>
            <a:r>
              <a:rPr lang="en-US" altLang="zh-CN" sz="1100" dirty="0"/>
              <a:t>()/</a:t>
            </a:r>
            <a:r>
              <a:rPr lang="en-US" altLang="zh-CN" sz="1100" dirty="0" err="1"/>
              <a:t>GetPageTotal</a:t>
            </a:r>
            <a:r>
              <a:rPr lang="en-US" altLang="zh-CN" sz="1100" dirty="0"/>
              <a:t>()</a:t>
            </a:r>
            <a:r>
              <a:rPr lang="zh-CN" altLang="en-US" sz="1100" dirty="0"/>
              <a:t>页</a:t>
            </a:r>
            <a:r>
              <a:rPr lang="en-US" altLang="zh-CN" sz="1100" dirty="0" smtClean="0"/>
              <a:t>”</a:t>
            </a:r>
          </a:p>
          <a:p>
            <a:pPr marL="0" indent="0">
              <a:spcBef>
                <a:spcPct val="0"/>
              </a:spcBef>
              <a:buNone/>
            </a:pPr>
            <a:endParaRPr lang="en-US" altLang="zh-CN" sz="1100" dirty="0"/>
          </a:p>
          <a:p>
            <a:pPr marL="0" indent="0">
              <a:spcBef>
                <a:spcPct val="0"/>
              </a:spcBef>
              <a:buNone/>
            </a:pPr>
            <a:r>
              <a:rPr lang="en-US" altLang="zh-CN" sz="1100" dirty="0" smtClean="0"/>
              <a:t>      </a:t>
            </a:r>
            <a:r>
              <a:rPr lang="zh-CN" altLang="en-US" sz="1100" dirty="0" smtClean="0">
                <a:solidFill>
                  <a:srgbClr val="FF0000"/>
                </a:solidFill>
              </a:rPr>
              <a:t>区别：前面有没有等号</a:t>
            </a:r>
            <a:endParaRPr lang="zh-CN" altLang="en-US" sz="1100" dirty="0">
              <a:solidFill>
                <a:srgbClr val="FF0000"/>
              </a:solidFill>
            </a:endParaRPr>
          </a:p>
          <a:p>
            <a:pPr marL="0" indent="0">
              <a:spcBef>
                <a:spcPct val="0"/>
              </a:spcBef>
              <a:buNone/>
            </a:pPr>
            <a:endParaRPr lang="zh-CN" altLang="en-US" sz="1100" dirty="0"/>
          </a:p>
        </p:txBody>
      </p:sp>
      <p:sp>
        <p:nvSpPr>
          <p:cNvPr id="3" name="标题 2"/>
          <p:cNvSpPr>
            <a:spLocks noGrp="1"/>
          </p:cNvSpPr>
          <p:nvPr>
            <p:ph type="title"/>
          </p:nvPr>
        </p:nvSpPr>
        <p:spPr/>
        <p:txBody>
          <a:bodyPr>
            <a:normAutofit fontScale="90000"/>
          </a:bodyPr>
          <a:lstStyle/>
          <a:p>
            <a:r>
              <a:rPr lang="zh-CN" altLang="en-US" sz="2800" dirty="0"/>
              <a:t>常见问题</a:t>
            </a:r>
            <a:r>
              <a:rPr lang="zh-CN" altLang="en-US" sz="2800" dirty="0" smtClean="0"/>
              <a:t>：页码控制</a:t>
            </a:r>
            <a:endParaRPr lang="zh-CN" altLang="en-US" dirty="0"/>
          </a:p>
        </p:txBody>
      </p:sp>
      <p:pic>
        <p:nvPicPr>
          <p:cNvPr id="4101" name="Picture 5" descr="C:\Users\RD_WAN~1\AppData\Local\Temp\SNAGHTML869167da.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1851670"/>
            <a:ext cx="3600400" cy="2969858"/>
          </a:xfrm>
          <a:prstGeom prst="rect">
            <a:avLst/>
          </a:prstGeom>
          <a:noFill/>
          <a:extLst>
            <a:ext uri="{909E8E84-426E-40DD-AFC4-6F175D3DCCD1}">
              <a14:hiddenFill xmlns:a14="http://schemas.microsoft.com/office/drawing/2010/main" xmlns="">
                <a:solidFill>
                  <a:srgbClr val="FFFFFF"/>
                </a:solidFill>
              </a14:hiddenFill>
            </a:ext>
          </a:extLst>
        </p:spPr>
      </p:pic>
      <p:pic>
        <p:nvPicPr>
          <p:cNvPr id="4103" name="Picture 7" descr="C:\Users\RD_WAN~1\AppData\Local\Temp\SNAGHTML8691fd8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72000" y="1851670"/>
            <a:ext cx="3579148" cy="2952328"/>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50393" y="3003798"/>
            <a:ext cx="5572125" cy="1114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5929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 calcmode="lin" valueType="num">
                                      <p:cBhvr additive="base">
                                        <p:cTn id="7" dur="500" fill="hold"/>
                                        <p:tgtEl>
                                          <p:spTgt spid="4104"/>
                                        </p:tgtEl>
                                        <p:attrNameLst>
                                          <p:attrName>ppt_x</p:attrName>
                                        </p:attrNameLst>
                                      </p:cBhvr>
                                      <p:tavLst>
                                        <p:tav tm="0">
                                          <p:val>
                                            <p:strVal val="#ppt_x"/>
                                          </p:val>
                                        </p:tav>
                                        <p:tav tm="100000">
                                          <p:val>
                                            <p:strVal val="#ppt_x"/>
                                          </p:val>
                                        </p:tav>
                                      </p:tavLst>
                                    </p:anim>
                                    <p:anim calcmode="lin" valueType="num">
                                      <p:cBhvr additive="base">
                                        <p:cTn id="8"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a:t> </a:t>
            </a:r>
            <a:r>
              <a:rPr lang="zh-CN" altLang="en-US" sz="1600" dirty="0" smtClean="0"/>
              <a:t>数据表格支持设置数据源过滤条件以便对打印数据进行过滤。</a:t>
            </a:r>
            <a:endParaRPr lang="en-US" altLang="zh-CN" sz="1600" dirty="0" smtClean="0"/>
          </a:p>
          <a:p>
            <a:pPr marL="285750" indent="-285750">
              <a:spcBef>
                <a:spcPct val="0"/>
              </a:spcBef>
              <a:buFont typeface="Wingdings" pitchFamily="2" charset="2"/>
              <a:buChar char="ü"/>
            </a:pPr>
            <a:r>
              <a:rPr lang="zh-CN" altLang="en-US" sz="1600" dirty="0">
                <a:solidFill>
                  <a:srgbClr val="000000"/>
                </a:solidFill>
                <a:latin typeface="微软雅黑" pitchFamily="34" charset="-122"/>
                <a:ea typeface="微软雅黑" pitchFamily="34" charset="-122"/>
                <a:cs typeface="+mn-cs"/>
              </a:rPr>
              <a:t>过滤条件设置可以参考参考</a:t>
            </a:r>
            <a:r>
              <a:rPr lang="en-US" altLang="zh-CN" sz="1600" dirty="0">
                <a:solidFill>
                  <a:srgbClr val="000000"/>
                </a:solidFill>
                <a:latin typeface="微软雅黑" pitchFamily="34" charset="-122"/>
                <a:ea typeface="微软雅黑" pitchFamily="34" charset="-122"/>
                <a:cs typeface="+mn-cs"/>
              </a:rPr>
              <a:t>SQL</a:t>
            </a:r>
            <a:r>
              <a:rPr lang="zh-CN" altLang="en-US" sz="1600" dirty="0">
                <a:solidFill>
                  <a:srgbClr val="000000"/>
                </a:solidFill>
                <a:latin typeface="微软雅黑" pitchFamily="34" charset="-122"/>
                <a:ea typeface="微软雅黑" pitchFamily="34" charset="-122"/>
                <a:cs typeface="+mn-cs"/>
              </a:rPr>
              <a:t>语句</a:t>
            </a:r>
            <a:r>
              <a:rPr lang="en-US" altLang="zh-CN" sz="1600" dirty="0">
                <a:solidFill>
                  <a:srgbClr val="000000"/>
                </a:solidFill>
                <a:latin typeface="微软雅黑" pitchFamily="34" charset="-122"/>
                <a:ea typeface="微软雅黑" pitchFamily="34" charset="-122"/>
                <a:cs typeface="+mn-cs"/>
              </a:rPr>
              <a:t>where</a:t>
            </a:r>
            <a:r>
              <a:rPr lang="zh-CN" altLang="en-US" sz="1600" dirty="0">
                <a:solidFill>
                  <a:srgbClr val="000000"/>
                </a:solidFill>
                <a:latin typeface="微软雅黑" pitchFamily="34" charset="-122"/>
                <a:ea typeface="微软雅黑" pitchFamily="34" charset="-122"/>
                <a:cs typeface="+mn-cs"/>
              </a:rPr>
              <a:t>条件，如： </a:t>
            </a:r>
            <a:r>
              <a:rPr lang="en-US" altLang="zh-CN" sz="1600" dirty="0" err="1" smtClean="0">
                <a:solidFill>
                  <a:srgbClr val="000000"/>
                </a:solidFill>
                <a:latin typeface="微软雅黑" pitchFamily="34" charset="-122"/>
                <a:ea typeface="微软雅黑" pitchFamily="34" charset="-122"/>
                <a:cs typeface="+mn-cs"/>
              </a:rPr>
              <a:t>FMaterialId.FName</a:t>
            </a:r>
            <a:r>
              <a:rPr lang="en-US" altLang="zh-CN" sz="1600" dirty="0" smtClean="0">
                <a:solidFill>
                  <a:srgbClr val="000000"/>
                </a:solidFill>
                <a:latin typeface="微软雅黑" pitchFamily="34" charset="-122"/>
                <a:ea typeface="微软雅黑" pitchFamily="34" charset="-122"/>
                <a:cs typeface="+mn-cs"/>
              </a:rPr>
              <a:t> </a:t>
            </a:r>
            <a:r>
              <a:rPr lang="en-US" altLang="zh-CN" sz="1600" dirty="0">
                <a:solidFill>
                  <a:srgbClr val="000000"/>
                </a:solidFill>
                <a:latin typeface="微软雅黑" pitchFamily="34" charset="-122"/>
                <a:ea typeface="微软雅黑" pitchFamily="34" charset="-122"/>
                <a:cs typeface="+mn-cs"/>
              </a:rPr>
              <a:t>&lt;&gt; '</a:t>
            </a:r>
            <a:r>
              <a:rPr lang="zh-CN" altLang="en-US" sz="1600" dirty="0">
                <a:solidFill>
                  <a:srgbClr val="000000"/>
                </a:solidFill>
                <a:latin typeface="微软雅黑" pitchFamily="34" charset="-122"/>
                <a:ea typeface="微软雅黑" pitchFamily="34" charset="-122"/>
                <a:cs typeface="+mn-cs"/>
              </a:rPr>
              <a:t>调压阀</a:t>
            </a:r>
            <a:r>
              <a:rPr lang="en-US" altLang="zh-CN" sz="1600" dirty="0">
                <a:solidFill>
                  <a:srgbClr val="000000"/>
                </a:solidFill>
                <a:latin typeface="微软雅黑" pitchFamily="34" charset="-122"/>
                <a:ea typeface="微软雅黑" pitchFamily="34" charset="-122"/>
                <a:cs typeface="+mn-cs"/>
              </a:rPr>
              <a:t>' </a:t>
            </a:r>
            <a:r>
              <a:rPr lang="en-US" altLang="zh-CN" sz="1600" dirty="0" err="1">
                <a:solidFill>
                  <a:srgbClr val="000000"/>
                </a:solidFill>
                <a:latin typeface="微软雅黑" pitchFamily="34" charset="-122"/>
                <a:ea typeface="微软雅黑" pitchFamily="34" charset="-122"/>
                <a:cs typeface="+mn-cs"/>
              </a:rPr>
              <a:t>FMaterialId.FName</a:t>
            </a:r>
            <a:r>
              <a:rPr lang="en-US" altLang="zh-CN" sz="1600" dirty="0">
                <a:solidFill>
                  <a:srgbClr val="000000"/>
                </a:solidFill>
                <a:latin typeface="微软雅黑" pitchFamily="34" charset="-122"/>
                <a:ea typeface="微软雅黑" pitchFamily="34" charset="-122"/>
                <a:cs typeface="+mn-cs"/>
              </a:rPr>
              <a:t> not like '%</a:t>
            </a:r>
            <a:r>
              <a:rPr lang="zh-CN" altLang="en-US" sz="1600" dirty="0">
                <a:solidFill>
                  <a:srgbClr val="000000"/>
                </a:solidFill>
                <a:latin typeface="微软雅黑" pitchFamily="34" charset="-122"/>
                <a:ea typeface="微软雅黑" pitchFamily="34" charset="-122"/>
                <a:cs typeface="+mn-cs"/>
              </a:rPr>
              <a:t>调压阀</a:t>
            </a:r>
            <a:r>
              <a:rPr lang="en-US" altLang="zh-CN" sz="1600" dirty="0" smtClean="0">
                <a:solidFill>
                  <a:srgbClr val="000000"/>
                </a:solidFill>
                <a:latin typeface="微软雅黑" pitchFamily="34" charset="-122"/>
                <a:ea typeface="微软雅黑" pitchFamily="34" charset="-122"/>
                <a:cs typeface="+mn-cs"/>
              </a:rPr>
              <a:t>%‘</a:t>
            </a:r>
          </a:p>
          <a:p>
            <a:pPr marL="285750" indent="-285750">
              <a:spcBef>
                <a:spcPct val="0"/>
              </a:spcBef>
              <a:buFont typeface="Wingdings" pitchFamily="2" charset="2"/>
              <a:buChar char="ü"/>
            </a:pPr>
            <a:r>
              <a:rPr lang="zh-CN" altLang="en-US" sz="1600" dirty="0">
                <a:solidFill>
                  <a:srgbClr val="000000"/>
                </a:solidFill>
                <a:latin typeface="微软雅黑" pitchFamily="34" charset="-122"/>
                <a:ea typeface="微软雅黑" pitchFamily="34" charset="-122"/>
                <a:cs typeface="+mn-cs"/>
              </a:rPr>
              <a:t>只</a:t>
            </a:r>
            <a:r>
              <a:rPr lang="zh-CN" altLang="en-US" sz="1600" dirty="0" smtClean="0">
                <a:solidFill>
                  <a:srgbClr val="000000"/>
                </a:solidFill>
                <a:latin typeface="微软雅黑" pitchFamily="34" charset="-122"/>
                <a:ea typeface="微软雅黑" pitchFamily="34" charset="-122"/>
                <a:cs typeface="+mn-cs"/>
              </a:rPr>
              <a:t>打印单据体第一条分录：</a:t>
            </a:r>
          </a:p>
          <a:p>
            <a:pPr marL="0" indent="0">
              <a:spcBef>
                <a:spcPct val="0"/>
              </a:spcBef>
              <a:buNone/>
            </a:pPr>
            <a:r>
              <a:rPr lang="en-US" altLang="zh-CN" sz="1600" dirty="0" smtClean="0">
                <a:solidFill>
                  <a:srgbClr val="000000"/>
                </a:solidFill>
                <a:latin typeface="微软雅黑" pitchFamily="34" charset="-122"/>
                <a:ea typeface="微软雅黑" pitchFamily="34" charset="-122"/>
                <a:cs typeface="+mn-cs"/>
              </a:rPr>
              <a:t>     </a:t>
            </a:r>
            <a:r>
              <a:rPr lang="en-US" altLang="zh-CN" sz="1600" dirty="0" err="1" smtClean="0">
                <a:solidFill>
                  <a:srgbClr val="000000"/>
                </a:solidFill>
                <a:latin typeface="微软雅黑" pitchFamily="34" charset="-122"/>
                <a:ea typeface="微软雅黑" pitchFamily="34" charset="-122"/>
                <a:cs typeface="+mn-cs"/>
              </a:rPr>
              <a:t>FSeq</a:t>
            </a:r>
            <a:r>
              <a:rPr lang="en-US" altLang="zh-CN" sz="1600" dirty="0" smtClean="0">
                <a:solidFill>
                  <a:srgbClr val="000000"/>
                </a:solidFill>
                <a:latin typeface="微软雅黑" pitchFamily="34" charset="-122"/>
                <a:ea typeface="微软雅黑" pitchFamily="34" charset="-122"/>
                <a:cs typeface="+mn-cs"/>
              </a:rPr>
              <a:t>=1</a:t>
            </a:r>
            <a:endParaRPr lang="zh-CN" altLang="en-US" sz="16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300" dirty="0"/>
              <a:t>常见问题</a:t>
            </a:r>
            <a:r>
              <a:rPr lang="zh-CN" altLang="en-US" sz="2300" dirty="0" smtClean="0"/>
              <a:t>：数据表格过滤条件设置</a:t>
            </a:r>
            <a:endParaRPr lang="zh-CN" altLang="en-US" sz="23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63888" y="555526"/>
            <a:ext cx="5054874"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31480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592288" cy="3852651"/>
          </a:xfrm>
        </p:spPr>
        <p:txBody>
          <a:bodyPr>
            <a:normAutofit/>
          </a:bodyPr>
          <a:lstStyle/>
          <a:p>
            <a:pPr marL="285750" indent="-285750">
              <a:spcBef>
                <a:spcPct val="0"/>
              </a:spcBef>
              <a:buFont typeface="Wingdings" pitchFamily="2" charset="2"/>
              <a:buChar char="ü"/>
            </a:pPr>
            <a:r>
              <a:rPr lang="en-US" altLang="zh-CN" sz="1600" dirty="0"/>
              <a:t>1.</a:t>
            </a:r>
            <a:r>
              <a:rPr lang="zh-CN" altLang="en-US" sz="1600" dirty="0"/>
              <a:t>将合同文本放到布局表格中，可以将对应的行高设置为仅仅能展示一行文字的高度，然后行属性勾选“行高自适应”。</a:t>
            </a:r>
            <a:endParaRPr lang="en-US" altLang="zh-CN" sz="1600" dirty="0"/>
          </a:p>
          <a:p>
            <a:endParaRPr lang="en-US" altLang="zh-CN" sz="1400" dirty="0" smtClean="0"/>
          </a:p>
          <a:p>
            <a:pPr marL="285750" indent="-285750">
              <a:spcBef>
                <a:spcPct val="0"/>
              </a:spcBef>
              <a:buFont typeface="Wingdings" pitchFamily="2" charset="2"/>
              <a:buChar char="ü"/>
            </a:pPr>
            <a:r>
              <a:rPr lang="en-US" altLang="zh-CN" sz="1600" dirty="0"/>
              <a:t>2.</a:t>
            </a:r>
            <a:r>
              <a:rPr lang="zh-CN" altLang="en-US" sz="1600" dirty="0"/>
              <a:t>启用多个套打模板。</a:t>
            </a:r>
          </a:p>
        </p:txBody>
      </p:sp>
      <p:sp>
        <p:nvSpPr>
          <p:cNvPr id="3" name="标题 2"/>
          <p:cNvSpPr>
            <a:spLocks noGrp="1"/>
          </p:cNvSpPr>
          <p:nvPr>
            <p:ph type="title"/>
          </p:nvPr>
        </p:nvSpPr>
        <p:spPr/>
        <p:txBody>
          <a:bodyPr>
            <a:normAutofit fontScale="90000"/>
          </a:bodyPr>
          <a:lstStyle/>
          <a:p>
            <a:r>
              <a:rPr lang="zh-CN" altLang="en-US" dirty="0" smtClean="0"/>
              <a:t>常见问题：</a:t>
            </a:r>
            <a:r>
              <a:rPr lang="zh-CN" altLang="en-US" dirty="0"/>
              <a:t>合同条款比较</a:t>
            </a:r>
            <a:r>
              <a:rPr lang="zh-CN" altLang="en-US" dirty="0" smtClean="0"/>
              <a:t>多超出套打模板高度</a:t>
            </a:r>
            <a:endParaRPr lang="zh-CN"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87824" y="627534"/>
            <a:ext cx="5789963" cy="4104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43923" y="555526"/>
            <a:ext cx="5877763" cy="4176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0229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en-US" altLang="zh-CN" sz="1600" dirty="0" smtClean="0"/>
              <a:t>【</a:t>
            </a:r>
            <a:r>
              <a:rPr lang="zh-CN" altLang="en-US" sz="1600" dirty="0"/>
              <a:t>套打设置</a:t>
            </a:r>
            <a:r>
              <a:rPr lang="en-US" altLang="zh-CN" sz="1600" dirty="0"/>
              <a:t>】</a:t>
            </a:r>
            <a:r>
              <a:rPr lang="zh-CN" altLang="en-US" sz="1600" dirty="0"/>
              <a:t>中</a:t>
            </a:r>
            <a:r>
              <a:rPr lang="en-US" altLang="zh-CN" sz="1600" dirty="0"/>
              <a:t>【</a:t>
            </a:r>
            <a:r>
              <a:rPr lang="zh-CN" altLang="en-US" sz="1600" dirty="0"/>
              <a:t>高级</a:t>
            </a:r>
            <a:r>
              <a:rPr lang="en-US" altLang="zh-CN" sz="1600" dirty="0"/>
              <a:t>】</a:t>
            </a:r>
            <a:r>
              <a:rPr lang="zh-CN" altLang="en-US" sz="1600" dirty="0"/>
              <a:t>页签中支持根据启用条件启用不同套打模板，即可以设置每行在什么条件下使用哪个</a:t>
            </a:r>
            <a:r>
              <a:rPr lang="zh-CN" altLang="en-US" sz="1600" dirty="0" smtClean="0"/>
              <a:t>模板。</a:t>
            </a:r>
            <a:endParaRPr lang="en-US" altLang="zh-CN" sz="1600" dirty="0" smtClean="0"/>
          </a:p>
          <a:p>
            <a:pPr marL="285750" indent="-285750">
              <a:spcBef>
                <a:spcPct val="0"/>
              </a:spcBef>
              <a:buFont typeface="Wingdings" pitchFamily="2" charset="2"/>
              <a:buChar char="ü"/>
            </a:pPr>
            <a:r>
              <a:rPr lang="zh-CN" altLang="en-US" sz="1600" dirty="0" smtClean="0"/>
              <a:t>根据</a:t>
            </a:r>
            <a:r>
              <a:rPr lang="zh-CN" altLang="en-US" sz="1600" dirty="0"/>
              <a:t>启用条件的不同，可以实现不同套打模板使用不同打印机</a:t>
            </a:r>
            <a:r>
              <a:rPr lang="zh-CN" altLang="en-US" sz="1600" dirty="0" smtClean="0"/>
              <a:t>打印。</a:t>
            </a:r>
            <a:endParaRPr lang="en-US" altLang="zh-CN" sz="1600" dirty="0" smtClean="0"/>
          </a:p>
          <a:p>
            <a:pPr marL="285750" indent="-285750">
              <a:spcBef>
                <a:spcPct val="0"/>
              </a:spcBef>
              <a:buFont typeface="Wingdings" pitchFamily="2" charset="2"/>
              <a:buChar char="ü"/>
            </a:pPr>
            <a:r>
              <a:rPr lang="zh-CN" altLang="en-US" sz="1600" dirty="0" smtClean="0"/>
              <a:t>查询</a:t>
            </a:r>
            <a:r>
              <a:rPr lang="zh-CN" altLang="en-US" sz="1600" dirty="0"/>
              <a:t>到的打印则从该打印机打印，查询不到则弹出打印机选择界面。</a:t>
            </a:r>
            <a:endParaRPr lang="zh-CN" altLang="en-US" sz="16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400" dirty="0"/>
              <a:t>常见问题：不同套打模板使用不同打印机打印</a:t>
            </a:r>
            <a:endParaRPr lang="zh-CN" altLang="en-US" sz="230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31840" y="771550"/>
            <a:ext cx="5573218" cy="3681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8201538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a:t> 套打默认模板可以在单据类型页面里面设置或取消。</a:t>
            </a:r>
            <a:endParaRPr lang="zh-CN" altLang="en-US" sz="16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a:bodyPr>
          <a:lstStyle/>
          <a:p>
            <a:r>
              <a:rPr lang="zh-CN" altLang="en-US" sz="2300" dirty="0"/>
              <a:t>常见问题</a:t>
            </a:r>
            <a:r>
              <a:rPr lang="zh-CN" altLang="en-US" sz="2300" dirty="0" smtClean="0"/>
              <a:t>：</a:t>
            </a:r>
            <a:r>
              <a:rPr lang="zh-CN" altLang="en-US" sz="2400" dirty="0" smtClean="0"/>
              <a:t>设置</a:t>
            </a:r>
            <a:r>
              <a:rPr lang="zh-CN" altLang="en-US" sz="2400" dirty="0"/>
              <a:t>和取消套打默认模板</a:t>
            </a:r>
            <a:endParaRPr lang="zh-CN" altLang="en-US" sz="230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864" y="843558"/>
            <a:ext cx="5626900" cy="3672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332647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标题 2"/>
          <p:cNvSpPr>
            <a:spLocks noGrp="1"/>
          </p:cNvSpPr>
          <p:nvPr>
            <p:ph type="title"/>
          </p:nvPr>
        </p:nvSpPr>
        <p:spPr>
          <a:xfrm>
            <a:off x="395288" y="0"/>
            <a:ext cx="6697662" cy="465535"/>
          </a:xfrm>
        </p:spPr>
        <p:txBody>
          <a:bodyPr>
            <a:normAutofit fontScale="90000"/>
          </a:bodyPr>
          <a:lstStyle/>
          <a:p>
            <a:pPr>
              <a:lnSpc>
                <a:spcPct val="150000"/>
              </a:lnSpc>
              <a:defRPr/>
            </a:pPr>
            <a:r>
              <a:rPr b="1" dirty="0" smtClean="0">
                <a:latin typeface="微软雅黑" pitchFamily="34" charset="-122"/>
                <a:ea typeface="微软雅黑" pitchFamily="34" charset="-122"/>
              </a:rPr>
              <a:t>套打设计流程</a:t>
            </a:r>
          </a:p>
        </p:txBody>
      </p:sp>
      <p:pic>
        <p:nvPicPr>
          <p:cNvPr id="12292"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8176" y="704850"/>
            <a:ext cx="5184775"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039900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a:t>单据添加打印次数字段后，单据套打可进行打印次数</a:t>
            </a:r>
            <a:r>
              <a:rPr lang="zh-CN" altLang="en-US" sz="1600" dirty="0" smtClean="0"/>
              <a:t>控制。</a:t>
            </a:r>
            <a:endParaRPr lang="en-US" altLang="zh-CN" sz="1600" dirty="0"/>
          </a:p>
          <a:p>
            <a:pPr marL="285750" indent="-285750">
              <a:spcBef>
                <a:spcPct val="0"/>
              </a:spcBef>
              <a:buFont typeface="Wingdings" pitchFamily="2" charset="2"/>
              <a:buChar char="ü"/>
            </a:pPr>
            <a:r>
              <a:rPr lang="en-US" altLang="zh-CN" sz="1600" dirty="0"/>
              <a:t>【</a:t>
            </a:r>
            <a:r>
              <a:rPr lang="zh-CN" altLang="en-US" sz="1600" dirty="0"/>
              <a:t>单据类型</a:t>
            </a:r>
            <a:r>
              <a:rPr lang="en-US" altLang="zh-CN" sz="1600" dirty="0"/>
              <a:t>】</a:t>
            </a:r>
            <a:r>
              <a:rPr lang="zh-CN" altLang="en-US" sz="1600" dirty="0"/>
              <a:t>界面打印次数</a:t>
            </a:r>
            <a:r>
              <a:rPr lang="zh-CN" altLang="en-US" sz="1600" dirty="0" smtClean="0"/>
              <a:t>控制。</a:t>
            </a:r>
            <a:endParaRPr lang="en-US" altLang="zh-CN" sz="1600" dirty="0" smtClean="0"/>
          </a:p>
          <a:p>
            <a:pPr marL="285750" indent="-285750">
              <a:spcBef>
                <a:spcPct val="0"/>
              </a:spcBef>
              <a:buFont typeface="Wingdings" pitchFamily="2" charset="2"/>
              <a:buChar char="ü"/>
            </a:pPr>
            <a:r>
              <a:rPr lang="en-US" altLang="zh-CN" sz="1600" dirty="0"/>
              <a:t>【</a:t>
            </a:r>
            <a:r>
              <a:rPr lang="zh-CN" altLang="en-US" sz="1600" dirty="0"/>
              <a:t>单据参数配置</a:t>
            </a:r>
            <a:r>
              <a:rPr lang="en-US" altLang="zh-CN" sz="1600" dirty="0" smtClean="0"/>
              <a:t>】</a:t>
            </a:r>
            <a:r>
              <a:rPr lang="zh-CN" altLang="en-US" sz="1600" dirty="0" smtClean="0"/>
              <a:t>打印</a:t>
            </a:r>
            <a:r>
              <a:rPr lang="zh-CN" altLang="en-US" sz="1600" dirty="0"/>
              <a:t>次数</a:t>
            </a:r>
            <a:r>
              <a:rPr lang="zh-CN" altLang="en-US" sz="1600" dirty="0" smtClean="0"/>
              <a:t>控制。</a:t>
            </a:r>
            <a:endParaRPr lang="en-US" altLang="zh-CN" sz="1600" dirty="0" smtClean="0"/>
          </a:p>
          <a:p>
            <a:pPr marL="285750" indent="-285750">
              <a:spcBef>
                <a:spcPct val="0"/>
              </a:spcBef>
              <a:buFont typeface="Wingdings" pitchFamily="2" charset="2"/>
              <a:buChar char="ü"/>
            </a:pPr>
            <a:r>
              <a:rPr lang="zh-CN" altLang="en-US" sz="1600" dirty="0" smtClean="0"/>
              <a:t>单据类型和单据参数配置同时配置了打印次数则取最小值。</a:t>
            </a:r>
            <a:endParaRPr lang="zh-CN" altLang="en-US" sz="1600" dirty="0"/>
          </a:p>
        </p:txBody>
      </p:sp>
      <p:sp>
        <p:nvSpPr>
          <p:cNvPr id="3" name="标题 2"/>
          <p:cNvSpPr>
            <a:spLocks noGrp="1"/>
          </p:cNvSpPr>
          <p:nvPr>
            <p:ph type="title"/>
          </p:nvPr>
        </p:nvSpPr>
        <p:spPr/>
        <p:txBody>
          <a:bodyPr>
            <a:normAutofit/>
          </a:bodyPr>
          <a:lstStyle/>
          <a:p>
            <a:r>
              <a:rPr lang="zh-CN" altLang="en-US" sz="2400" dirty="0"/>
              <a:t>常见问题</a:t>
            </a:r>
            <a:r>
              <a:rPr lang="zh-CN" altLang="en-US" sz="2400" dirty="0" smtClean="0"/>
              <a:t>：打印次数控制</a:t>
            </a:r>
            <a:endParaRPr lang="zh-CN" altLang="en-US" sz="23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03848" y="843558"/>
            <a:ext cx="5633549" cy="37754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03848" y="843558"/>
            <a:ext cx="5633549" cy="4176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8073579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a:t>大数据量</a:t>
            </a:r>
            <a:r>
              <a:rPr lang="zh-CN" altLang="en-US" sz="1600" dirty="0" smtClean="0"/>
              <a:t>打印推荐使用后台打印。</a:t>
            </a:r>
            <a:endParaRPr lang="zh-CN" altLang="en-US" sz="1600" dirty="0"/>
          </a:p>
        </p:txBody>
      </p:sp>
      <p:sp>
        <p:nvSpPr>
          <p:cNvPr id="3" name="标题 2"/>
          <p:cNvSpPr>
            <a:spLocks noGrp="1"/>
          </p:cNvSpPr>
          <p:nvPr>
            <p:ph type="title"/>
          </p:nvPr>
        </p:nvSpPr>
        <p:spPr/>
        <p:txBody>
          <a:bodyPr>
            <a:normAutofit/>
          </a:bodyPr>
          <a:lstStyle/>
          <a:p>
            <a:r>
              <a:rPr lang="zh-CN" altLang="en-US" sz="2400" dirty="0" smtClean="0"/>
              <a:t>常见</a:t>
            </a:r>
            <a:r>
              <a:rPr lang="zh-CN" altLang="en-US" sz="2400" dirty="0"/>
              <a:t>问题：大数据量打印</a:t>
            </a:r>
            <a:endParaRPr lang="zh-CN" altLang="en-US" sz="2300" dirty="0"/>
          </a:p>
        </p:txBody>
      </p:sp>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8980" y="627534"/>
            <a:ext cx="5493990" cy="4215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51481" y="649238"/>
            <a:ext cx="5892519" cy="4146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03848" y="650936"/>
            <a:ext cx="5905074" cy="393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311100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 calcmode="lin" valueType="num">
                                      <p:cBhvr additive="base">
                                        <p:cTn id="13" dur="500" fill="hold"/>
                                        <p:tgtEl>
                                          <p:spTgt spid="11269"/>
                                        </p:tgtEl>
                                        <p:attrNameLst>
                                          <p:attrName>ppt_x</p:attrName>
                                        </p:attrNameLst>
                                      </p:cBhvr>
                                      <p:tavLst>
                                        <p:tav tm="0">
                                          <p:val>
                                            <p:strVal val="#ppt_x"/>
                                          </p:val>
                                        </p:tav>
                                        <p:tav tm="100000">
                                          <p:val>
                                            <p:strVal val="#ppt_x"/>
                                          </p:val>
                                        </p:tav>
                                      </p:tavLst>
                                    </p:anim>
                                    <p:anim calcmode="lin" valueType="num">
                                      <p:cBhvr additive="base">
                                        <p:cTn id="14"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210" y="627534"/>
            <a:ext cx="8052214" cy="3888432"/>
          </a:xfrm>
        </p:spPr>
        <p:txBody>
          <a:bodyPr>
            <a:normAutofit/>
          </a:bodyPr>
          <a:lstStyle/>
          <a:p>
            <a:pPr marL="285750" indent="-285750">
              <a:spcBef>
                <a:spcPct val="0"/>
              </a:spcBef>
              <a:buFont typeface="Wingdings" pitchFamily="2" charset="2"/>
              <a:buChar char="ü"/>
            </a:pPr>
            <a:r>
              <a:rPr lang="zh-CN" altLang="zh-CN" sz="1600" dirty="0">
                <a:solidFill>
                  <a:srgbClr val="000000"/>
                </a:solidFill>
                <a:latin typeface="微软雅黑" pitchFamily="34" charset="-122"/>
                <a:ea typeface="微软雅黑" pitchFamily="34" charset="-122"/>
                <a:cs typeface="+mn-cs"/>
              </a:rPr>
              <a:t>套打</a:t>
            </a:r>
            <a:r>
              <a:rPr lang="en-US" altLang="zh-CN" sz="1600" dirty="0">
                <a:solidFill>
                  <a:srgbClr val="000000"/>
                </a:solidFill>
                <a:latin typeface="微软雅黑" pitchFamily="34" charset="-122"/>
                <a:ea typeface="微软雅黑" pitchFamily="34" charset="-122"/>
                <a:cs typeface="+mn-cs"/>
              </a:rPr>
              <a:t>500</a:t>
            </a:r>
            <a:r>
              <a:rPr lang="zh-CN" altLang="zh-CN" sz="1600" dirty="0">
                <a:solidFill>
                  <a:srgbClr val="000000"/>
                </a:solidFill>
                <a:latin typeface="微软雅黑" pitchFamily="34" charset="-122"/>
                <a:ea typeface="微软雅黑" pitchFamily="34" charset="-122"/>
                <a:cs typeface="+mn-cs"/>
              </a:rPr>
              <a:t>页是服务端</a:t>
            </a:r>
            <a:r>
              <a:rPr lang="zh-CN" altLang="en-US" sz="1600" dirty="0">
                <a:solidFill>
                  <a:srgbClr val="000000"/>
                </a:solidFill>
                <a:latin typeface="微软雅黑" pitchFamily="34" charset="-122"/>
                <a:ea typeface="微软雅黑" pitchFamily="34" charset="-122"/>
                <a:cs typeface="+mn-cs"/>
              </a:rPr>
              <a:t>为了性能考虑而</a:t>
            </a:r>
            <a:r>
              <a:rPr lang="zh-CN" altLang="zh-CN" sz="1600" dirty="0">
                <a:solidFill>
                  <a:srgbClr val="000000"/>
                </a:solidFill>
                <a:latin typeface="微软雅黑" pitchFamily="34" charset="-122"/>
                <a:ea typeface="微软雅黑" pitchFamily="34" charset="-122"/>
                <a:cs typeface="+mn-cs"/>
              </a:rPr>
              <a:t>做的限制，超过</a:t>
            </a:r>
            <a:r>
              <a:rPr lang="en-US" altLang="zh-CN" sz="1600" dirty="0">
                <a:solidFill>
                  <a:srgbClr val="000000"/>
                </a:solidFill>
                <a:latin typeface="微软雅黑" pitchFamily="34" charset="-122"/>
                <a:ea typeface="微软雅黑" pitchFamily="34" charset="-122"/>
                <a:cs typeface="+mn-cs"/>
              </a:rPr>
              <a:t>500</a:t>
            </a:r>
            <a:r>
              <a:rPr lang="zh-CN" altLang="zh-CN" sz="1600" dirty="0">
                <a:solidFill>
                  <a:srgbClr val="000000"/>
                </a:solidFill>
                <a:latin typeface="微软雅黑" pitchFamily="34" charset="-122"/>
                <a:ea typeface="微软雅黑" pitchFamily="34" charset="-122"/>
                <a:cs typeface="+mn-cs"/>
              </a:rPr>
              <a:t>页之后只取前</a:t>
            </a:r>
            <a:r>
              <a:rPr lang="en-US" altLang="zh-CN" sz="1600" dirty="0">
                <a:solidFill>
                  <a:srgbClr val="000000"/>
                </a:solidFill>
                <a:latin typeface="微软雅黑" pitchFamily="34" charset="-122"/>
                <a:ea typeface="微软雅黑" pitchFamily="34" charset="-122"/>
                <a:cs typeface="+mn-cs"/>
              </a:rPr>
              <a:t>500</a:t>
            </a:r>
            <a:r>
              <a:rPr lang="zh-CN" altLang="zh-CN" sz="1600" dirty="0">
                <a:solidFill>
                  <a:srgbClr val="000000"/>
                </a:solidFill>
                <a:latin typeface="微软雅黑" pitchFamily="34" charset="-122"/>
                <a:ea typeface="微软雅黑" pitchFamily="34" charset="-122"/>
                <a:cs typeface="+mn-cs"/>
              </a:rPr>
              <a:t>页的数据打印。</a:t>
            </a:r>
            <a:endParaRPr lang="en-US" altLang="zh-CN" sz="1600" dirty="0">
              <a:solidFill>
                <a:srgbClr val="000000"/>
              </a:solidFill>
              <a:latin typeface="微软雅黑" pitchFamily="34" charset="-122"/>
              <a:ea typeface="微软雅黑" pitchFamily="34" charset="-122"/>
              <a:cs typeface="+mn-cs"/>
            </a:endParaRPr>
          </a:p>
          <a:p>
            <a:endParaRPr lang="zh-CN" altLang="zh-CN" sz="1200" dirty="0"/>
          </a:p>
          <a:p>
            <a:pPr marL="285750" indent="-285750">
              <a:spcBef>
                <a:spcPct val="0"/>
              </a:spcBef>
              <a:buFont typeface="Wingdings" pitchFamily="2" charset="2"/>
              <a:buChar char="ü"/>
            </a:pPr>
            <a:r>
              <a:rPr lang="zh-CN" altLang="en-US" sz="1600" dirty="0">
                <a:solidFill>
                  <a:srgbClr val="000000"/>
                </a:solidFill>
                <a:latin typeface="微软雅黑" pitchFamily="34" charset="-122"/>
                <a:ea typeface="微软雅黑" pitchFamily="34" charset="-122"/>
                <a:cs typeface="+mn-cs"/>
              </a:rPr>
              <a:t>修改限制：</a:t>
            </a:r>
            <a:r>
              <a:rPr lang="zh-CN" altLang="zh-CN" sz="1600" dirty="0">
                <a:solidFill>
                  <a:srgbClr val="000000"/>
                </a:solidFill>
                <a:latin typeface="微软雅黑" pitchFamily="34" charset="-122"/>
                <a:ea typeface="微软雅黑" pitchFamily="34" charset="-122"/>
                <a:cs typeface="+mn-cs"/>
              </a:rPr>
              <a:t>可以在</a:t>
            </a:r>
            <a:r>
              <a:rPr lang="en-US" altLang="zh-CN" sz="1600" dirty="0">
                <a:solidFill>
                  <a:srgbClr val="000000"/>
                </a:solidFill>
                <a:latin typeface="微软雅黑" pitchFamily="34" charset="-122"/>
                <a:ea typeface="微软雅黑" pitchFamily="34" charset="-122"/>
                <a:cs typeface="+mn-cs"/>
              </a:rPr>
              <a:t>X:\Program Files (x86)\</a:t>
            </a:r>
            <a:r>
              <a:rPr lang="en-US" altLang="zh-CN" sz="1600" dirty="0" err="1">
                <a:solidFill>
                  <a:srgbClr val="000000"/>
                </a:solidFill>
                <a:latin typeface="微软雅黑" pitchFamily="34" charset="-122"/>
                <a:ea typeface="微软雅黑" pitchFamily="34" charset="-122"/>
                <a:cs typeface="+mn-cs"/>
              </a:rPr>
              <a:t>Kingdee</a:t>
            </a:r>
            <a:r>
              <a:rPr lang="en-US" altLang="zh-CN" sz="1600" dirty="0">
                <a:solidFill>
                  <a:srgbClr val="000000"/>
                </a:solidFill>
                <a:latin typeface="微软雅黑" pitchFamily="34" charset="-122"/>
                <a:ea typeface="微软雅黑" pitchFamily="34" charset="-122"/>
                <a:cs typeface="+mn-cs"/>
              </a:rPr>
              <a:t>\K3Cloud\</a:t>
            </a:r>
            <a:r>
              <a:rPr lang="en-US" altLang="zh-CN" sz="1600" dirty="0" err="1">
                <a:solidFill>
                  <a:srgbClr val="000000"/>
                </a:solidFill>
                <a:latin typeface="微软雅黑" pitchFamily="34" charset="-122"/>
                <a:ea typeface="微软雅黑" pitchFamily="34" charset="-122"/>
                <a:cs typeface="+mn-cs"/>
              </a:rPr>
              <a:t>WebSite</a:t>
            </a:r>
            <a:r>
              <a:rPr lang="en-US" altLang="zh-CN" sz="1600" dirty="0">
                <a:solidFill>
                  <a:srgbClr val="000000"/>
                </a:solidFill>
                <a:latin typeface="微软雅黑" pitchFamily="34" charset="-122"/>
                <a:ea typeface="微软雅黑" pitchFamily="34" charset="-122"/>
                <a:cs typeface="+mn-cs"/>
              </a:rPr>
              <a:t>\</a:t>
            </a:r>
            <a:r>
              <a:rPr lang="en-US" altLang="zh-CN" sz="1600" dirty="0" err="1">
                <a:solidFill>
                  <a:srgbClr val="000000"/>
                </a:solidFill>
                <a:latin typeface="微软雅黑" pitchFamily="34" charset="-122"/>
                <a:ea typeface="微软雅黑" pitchFamily="34" charset="-122"/>
                <a:cs typeface="+mn-cs"/>
              </a:rPr>
              <a:t>App_Data</a:t>
            </a:r>
            <a:r>
              <a:rPr lang="zh-CN" altLang="zh-CN" sz="1600" dirty="0">
                <a:solidFill>
                  <a:srgbClr val="000000"/>
                </a:solidFill>
                <a:latin typeface="微软雅黑" pitchFamily="34" charset="-122"/>
                <a:ea typeface="微软雅黑" pitchFamily="34" charset="-122"/>
                <a:cs typeface="+mn-cs"/>
              </a:rPr>
              <a:t>目录下</a:t>
            </a:r>
            <a:r>
              <a:rPr lang="en-US" altLang="zh-CN" sz="1600" dirty="0" err="1">
                <a:solidFill>
                  <a:srgbClr val="000000"/>
                </a:solidFill>
                <a:latin typeface="微软雅黑" pitchFamily="34" charset="-122"/>
                <a:ea typeface="微软雅黑" pitchFamily="34" charset="-122"/>
                <a:cs typeface="+mn-cs"/>
              </a:rPr>
              <a:t>common.config</a:t>
            </a:r>
            <a:r>
              <a:rPr lang="zh-CN" altLang="zh-CN" sz="1600" dirty="0">
                <a:solidFill>
                  <a:srgbClr val="000000"/>
                </a:solidFill>
                <a:latin typeface="微软雅黑" pitchFamily="34" charset="-122"/>
                <a:ea typeface="微软雅黑" pitchFamily="34" charset="-122"/>
                <a:cs typeface="+mn-cs"/>
              </a:rPr>
              <a:t>配置文件中找到节点</a:t>
            </a:r>
            <a:r>
              <a:rPr lang="en-US" altLang="zh-CN" sz="1600" dirty="0">
                <a:solidFill>
                  <a:srgbClr val="000000"/>
                </a:solidFill>
                <a:latin typeface="微软雅黑" pitchFamily="34" charset="-122"/>
                <a:ea typeface="微软雅黑" pitchFamily="34" charset="-122"/>
                <a:cs typeface="+mn-cs"/>
              </a:rPr>
              <a:t>&lt;add key=“</a:t>
            </a:r>
            <a:r>
              <a:rPr lang="en-US" altLang="zh-CN" sz="1600" dirty="0" err="1">
                <a:solidFill>
                  <a:srgbClr val="000000"/>
                </a:solidFill>
                <a:latin typeface="微软雅黑" pitchFamily="34" charset="-122"/>
                <a:ea typeface="微软雅黑" pitchFamily="34" charset="-122"/>
                <a:cs typeface="+mn-cs"/>
              </a:rPr>
              <a:t>MaxNotePrintPage</a:t>
            </a:r>
            <a:r>
              <a:rPr lang="en-US" altLang="zh-CN" sz="1600" dirty="0">
                <a:solidFill>
                  <a:srgbClr val="000000"/>
                </a:solidFill>
                <a:latin typeface="微软雅黑" pitchFamily="34" charset="-122"/>
                <a:ea typeface="微软雅黑" pitchFamily="34" charset="-122"/>
                <a:cs typeface="+mn-cs"/>
              </a:rPr>
              <a:t>” value=“500” /&gt;</a:t>
            </a:r>
            <a:r>
              <a:rPr lang="zh-CN" altLang="en-US" sz="1600" dirty="0">
                <a:solidFill>
                  <a:srgbClr val="000000"/>
                </a:solidFill>
                <a:latin typeface="微软雅黑" pitchFamily="34" charset="-122"/>
                <a:ea typeface="微软雅黑" pitchFamily="34" charset="-122"/>
                <a:cs typeface="+mn-cs"/>
              </a:rPr>
              <a:t>，</a:t>
            </a:r>
            <a:r>
              <a:rPr lang="zh-CN" altLang="zh-CN" sz="1600" dirty="0">
                <a:solidFill>
                  <a:srgbClr val="000000"/>
                </a:solidFill>
                <a:latin typeface="微软雅黑" pitchFamily="34" charset="-122"/>
                <a:ea typeface="微软雅黑" pitchFamily="34" charset="-122"/>
                <a:cs typeface="+mn-cs"/>
              </a:rPr>
              <a:t>将</a:t>
            </a:r>
            <a:r>
              <a:rPr lang="en-US" altLang="zh-CN" sz="1600" dirty="0">
                <a:solidFill>
                  <a:srgbClr val="000000"/>
                </a:solidFill>
                <a:latin typeface="微软雅黑" pitchFamily="34" charset="-122"/>
                <a:ea typeface="微软雅黑" pitchFamily="34" charset="-122"/>
                <a:cs typeface="+mn-cs"/>
              </a:rPr>
              <a:t>500</a:t>
            </a:r>
            <a:r>
              <a:rPr lang="zh-CN" altLang="zh-CN" sz="1600" dirty="0">
                <a:solidFill>
                  <a:srgbClr val="000000"/>
                </a:solidFill>
                <a:latin typeface="微软雅黑" pitchFamily="34" charset="-122"/>
                <a:ea typeface="微软雅黑" pitchFamily="34" charset="-122"/>
                <a:cs typeface="+mn-cs"/>
              </a:rPr>
              <a:t>改为较大的数据例如</a:t>
            </a:r>
            <a:r>
              <a:rPr lang="en-US" altLang="zh-CN" sz="1600" dirty="0">
                <a:solidFill>
                  <a:srgbClr val="000000"/>
                </a:solidFill>
                <a:latin typeface="微软雅黑" pitchFamily="34" charset="-122"/>
                <a:ea typeface="微软雅黑" pitchFamily="34" charset="-122"/>
                <a:cs typeface="+mn-cs"/>
              </a:rPr>
              <a:t>1000</a:t>
            </a:r>
            <a:r>
              <a:rPr lang="zh-CN" altLang="zh-CN" sz="1600" dirty="0">
                <a:solidFill>
                  <a:srgbClr val="000000"/>
                </a:solidFill>
                <a:latin typeface="微软雅黑" pitchFamily="34" charset="-122"/>
                <a:ea typeface="微软雅黑" pitchFamily="34" charset="-122"/>
                <a:cs typeface="+mn-cs"/>
              </a:rPr>
              <a:t>，即可打印</a:t>
            </a:r>
            <a:r>
              <a:rPr lang="en-US" altLang="zh-CN" sz="1600" dirty="0">
                <a:solidFill>
                  <a:srgbClr val="000000"/>
                </a:solidFill>
                <a:latin typeface="微软雅黑" pitchFamily="34" charset="-122"/>
                <a:ea typeface="微软雅黑" pitchFamily="34" charset="-122"/>
                <a:cs typeface="+mn-cs"/>
              </a:rPr>
              <a:t>1000</a:t>
            </a:r>
            <a:r>
              <a:rPr lang="zh-CN" altLang="zh-CN" sz="1600" dirty="0">
                <a:solidFill>
                  <a:srgbClr val="000000"/>
                </a:solidFill>
                <a:latin typeface="微软雅黑" pitchFamily="34" charset="-122"/>
                <a:ea typeface="微软雅黑" pitchFamily="34" charset="-122"/>
                <a:cs typeface="+mn-cs"/>
              </a:rPr>
              <a:t>页。</a:t>
            </a:r>
          </a:p>
          <a:p>
            <a:pPr>
              <a:lnSpc>
                <a:spcPct val="150000"/>
              </a:lnSpc>
            </a:pPr>
            <a:endParaRPr lang="zh-CN" altLang="zh-CN" sz="1200" dirty="0"/>
          </a:p>
        </p:txBody>
      </p:sp>
      <p:sp>
        <p:nvSpPr>
          <p:cNvPr id="3" name="标题 2"/>
          <p:cNvSpPr>
            <a:spLocks noGrp="1"/>
          </p:cNvSpPr>
          <p:nvPr>
            <p:ph type="title"/>
          </p:nvPr>
        </p:nvSpPr>
        <p:spPr>
          <a:xfrm>
            <a:off x="336210" y="51470"/>
            <a:ext cx="7686303" cy="484667"/>
          </a:xfrm>
        </p:spPr>
        <p:txBody>
          <a:bodyPr>
            <a:normAutofit fontScale="90000"/>
          </a:bodyPr>
          <a:lstStyle/>
          <a:p>
            <a:r>
              <a:rPr lang="zh-CN" altLang="en-US" dirty="0" smtClean="0"/>
              <a:t>常见问题：套打单张单据</a:t>
            </a:r>
            <a:r>
              <a:rPr lang="en-US" altLang="zh-CN" dirty="0" smtClean="0"/>
              <a:t>500</a:t>
            </a:r>
            <a:r>
              <a:rPr lang="zh-CN" altLang="en-US" dirty="0" smtClean="0"/>
              <a:t>页限制</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xmlns="" val="11024127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a:t>套</a:t>
            </a:r>
            <a:r>
              <a:rPr lang="zh-CN" altLang="en-US" sz="1600" dirty="0" smtClean="0"/>
              <a:t>打设计器</a:t>
            </a:r>
            <a:r>
              <a:rPr lang="en-US" altLang="zh-CN" sz="1600" dirty="0"/>
              <a:t>【</a:t>
            </a:r>
            <a:r>
              <a:rPr lang="zh-CN" altLang="en-US" sz="1600" dirty="0"/>
              <a:t>页面设置</a:t>
            </a:r>
            <a:r>
              <a:rPr lang="en-US" altLang="zh-CN" sz="1600" dirty="0" smtClean="0"/>
              <a:t>】</a:t>
            </a:r>
            <a:r>
              <a:rPr lang="zh-CN" altLang="en-US" sz="1600" dirty="0" smtClean="0"/>
              <a:t>中勾选节纸打印。</a:t>
            </a:r>
            <a:endParaRPr lang="en-US" altLang="zh-CN" sz="1600" dirty="0" smtClean="0"/>
          </a:p>
          <a:p>
            <a:pPr marL="285750" indent="-285750">
              <a:spcBef>
                <a:spcPct val="0"/>
              </a:spcBef>
              <a:buFont typeface="Wingdings" pitchFamily="2" charset="2"/>
              <a:buChar char="ü"/>
            </a:pPr>
            <a:r>
              <a:rPr lang="zh-CN" altLang="en-US" sz="1600" dirty="0"/>
              <a:t>运行</a:t>
            </a:r>
            <a:r>
              <a:rPr lang="zh-CN" altLang="en-US" sz="1600" dirty="0" smtClean="0"/>
              <a:t>时套打</a:t>
            </a:r>
            <a:r>
              <a:rPr lang="en-US" altLang="zh-CN" sz="1600" dirty="0" smtClean="0"/>
              <a:t>【</a:t>
            </a:r>
            <a:r>
              <a:rPr lang="zh-CN" altLang="en-US" sz="1600" dirty="0"/>
              <a:t>高级</a:t>
            </a:r>
            <a:r>
              <a:rPr lang="en-US" altLang="zh-CN" sz="1600" dirty="0"/>
              <a:t>】</a:t>
            </a:r>
            <a:r>
              <a:rPr lang="zh-CN" altLang="en-US" sz="1600" dirty="0"/>
              <a:t>页</a:t>
            </a:r>
            <a:r>
              <a:rPr lang="zh-CN" altLang="en-US" sz="1600" dirty="0" smtClean="0"/>
              <a:t>签中设置模板</a:t>
            </a:r>
            <a:r>
              <a:rPr lang="zh-CN" altLang="en-US" sz="1600" dirty="0"/>
              <a:t>，勾选</a:t>
            </a:r>
            <a:r>
              <a:rPr lang="en-US" altLang="zh-CN" sz="1600" dirty="0"/>
              <a:t>【</a:t>
            </a:r>
            <a:r>
              <a:rPr lang="zh-CN" altLang="en-US" sz="1600" dirty="0"/>
              <a:t>启用</a:t>
            </a:r>
            <a:r>
              <a:rPr lang="en-US" altLang="zh-CN" sz="1600" dirty="0"/>
              <a:t>】</a:t>
            </a:r>
            <a:r>
              <a:rPr lang="zh-CN" altLang="en-US" sz="1600" dirty="0"/>
              <a:t>和</a:t>
            </a:r>
            <a:r>
              <a:rPr lang="en-US" altLang="zh-CN" sz="1600" dirty="0"/>
              <a:t>【</a:t>
            </a:r>
            <a:r>
              <a:rPr lang="zh-CN" altLang="en-US" sz="1600" dirty="0"/>
              <a:t>节纸打印</a:t>
            </a:r>
            <a:r>
              <a:rPr lang="en-US" altLang="zh-CN" sz="1600" dirty="0" smtClean="0"/>
              <a:t>】</a:t>
            </a:r>
            <a:r>
              <a:rPr lang="zh-CN" altLang="en-US" sz="1600" dirty="0" smtClean="0"/>
              <a:t>。</a:t>
            </a:r>
            <a:endParaRPr lang="zh-CN" altLang="en-US" sz="1600" dirty="0"/>
          </a:p>
        </p:txBody>
      </p:sp>
      <p:sp>
        <p:nvSpPr>
          <p:cNvPr id="3" name="标题 2"/>
          <p:cNvSpPr>
            <a:spLocks noGrp="1"/>
          </p:cNvSpPr>
          <p:nvPr>
            <p:ph type="title"/>
          </p:nvPr>
        </p:nvSpPr>
        <p:spPr/>
        <p:txBody>
          <a:bodyPr>
            <a:normAutofit/>
          </a:bodyPr>
          <a:lstStyle/>
          <a:p>
            <a:r>
              <a:rPr lang="zh-CN" altLang="en-US" sz="2400" dirty="0" smtClean="0"/>
              <a:t>常见</a:t>
            </a:r>
            <a:r>
              <a:rPr lang="zh-CN" altLang="en-US" sz="2400" dirty="0"/>
              <a:t>问题</a:t>
            </a:r>
            <a:r>
              <a:rPr lang="zh-CN" altLang="en-US" sz="2400" dirty="0" smtClean="0"/>
              <a:t>：凭证节纸打印</a:t>
            </a:r>
            <a:endParaRPr lang="zh-CN" altLang="en-US" sz="2300"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864" y="627534"/>
            <a:ext cx="5419376" cy="39795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09528" y="636959"/>
            <a:ext cx="5975389" cy="3960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3349425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smtClean="0"/>
              <a:t>设置人民币套打模板打印条件。</a:t>
            </a:r>
            <a:endParaRPr lang="en-US" altLang="zh-CN" sz="1600" dirty="0" smtClean="0"/>
          </a:p>
          <a:p>
            <a:pPr marL="285750" indent="-285750">
              <a:spcBef>
                <a:spcPct val="0"/>
              </a:spcBef>
              <a:buFont typeface="Wingdings" pitchFamily="2" charset="2"/>
              <a:buChar char="ü"/>
            </a:pPr>
            <a:r>
              <a:rPr lang="zh-CN" altLang="en-US" sz="1600" dirty="0" smtClean="0"/>
              <a:t>设置外币模板打印条件。</a:t>
            </a:r>
            <a:endParaRPr lang="en-US" altLang="zh-CN" sz="1600" dirty="0" smtClean="0"/>
          </a:p>
          <a:p>
            <a:pPr marL="285750" indent="-285750">
              <a:spcBef>
                <a:spcPct val="0"/>
              </a:spcBef>
              <a:buFont typeface="Wingdings" pitchFamily="2" charset="2"/>
              <a:buChar char="ü"/>
            </a:pPr>
            <a:r>
              <a:rPr lang="zh-CN" altLang="en-US" sz="1600" dirty="0"/>
              <a:t>套</a:t>
            </a:r>
            <a:r>
              <a:rPr lang="zh-CN" altLang="en-US" sz="1600" dirty="0" smtClean="0"/>
              <a:t>打设置勾选“高级套打首条件预览打印”。</a:t>
            </a:r>
            <a:endParaRPr lang="zh-CN" altLang="en-US" sz="1600" dirty="0"/>
          </a:p>
        </p:txBody>
      </p:sp>
      <p:sp>
        <p:nvSpPr>
          <p:cNvPr id="3" name="标题 2"/>
          <p:cNvSpPr>
            <a:spLocks noGrp="1"/>
          </p:cNvSpPr>
          <p:nvPr>
            <p:ph type="title"/>
          </p:nvPr>
        </p:nvSpPr>
        <p:spPr/>
        <p:txBody>
          <a:bodyPr>
            <a:normAutofit/>
          </a:bodyPr>
          <a:lstStyle/>
          <a:p>
            <a:r>
              <a:rPr lang="zh-CN" altLang="en-US" sz="2400" dirty="0" smtClean="0"/>
              <a:t>常见</a:t>
            </a:r>
            <a:r>
              <a:rPr lang="zh-CN" altLang="en-US" sz="2400" dirty="0"/>
              <a:t>问题</a:t>
            </a:r>
            <a:r>
              <a:rPr lang="zh-CN" altLang="en-US" sz="2400" dirty="0" smtClean="0"/>
              <a:t>：凭证打印根据单据体币别自动适配模板</a:t>
            </a:r>
            <a:endParaRPr lang="zh-CN" altLang="en-US" sz="2300" dirty="0"/>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25341" y="771550"/>
            <a:ext cx="5897624" cy="35283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77809" y="733820"/>
            <a:ext cx="6045156" cy="38838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55678" y="666574"/>
            <a:ext cx="6089417" cy="4006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8840346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6"/>
                                        </p:tgtEl>
                                        <p:attrNameLst>
                                          <p:attrName>style.visibility</p:attrName>
                                        </p:attrNameLst>
                                      </p:cBhvr>
                                      <p:to>
                                        <p:strVal val="visible"/>
                                      </p:to>
                                    </p:set>
                                    <p:anim calcmode="lin" valueType="num">
                                      <p:cBhvr additive="base">
                                        <p:cTn id="13" dur="500" fill="hold"/>
                                        <p:tgtEl>
                                          <p:spTgt spid="15366"/>
                                        </p:tgtEl>
                                        <p:attrNameLst>
                                          <p:attrName>ppt_x</p:attrName>
                                        </p:attrNameLst>
                                      </p:cBhvr>
                                      <p:tavLst>
                                        <p:tav tm="0">
                                          <p:val>
                                            <p:strVal val="#ppt_x"/>
                                          </p:val>
                                        </p:tav>
                                        <p:tav tm="100000">
                                          <p:val>
                                            <p:strVal val="#ppt_x"/>
                                          </p:val>
                                        </p:tav>
                                      </p:tavLst>
                                    </p:anim>
                                    <p:anim calcmode="lin" valueType="num">
                                      <p:cBhvr additive="base">
                                        <p:cTn id="14"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741974"/>
            <a:ext cx="2880320" cy="3852651"/>
          </a:xfrm>
        </p:spPr>
        <p:txBody>
          <a:bodyPr>
            <a:normAutofit/>
          </a:bodyPr>
          <a:lstStyle/>
          <a:p>
            <a:pPr marL="285750" indent="-285750">
              <a:spcBef>
                <a:spcPct val="0"/>
              </a:spcBef>
              <a:buFont typeface="Wingdings" pitchFamily="2" charset="2"/>
              <a:buChar char="ü"/>
            </a:pPr>
            <a:r>
              <a:rPr lang="zh-CN" altLang="en-US" sz="1600" dirty="0"/>
              <a:t>套打设计</a:t>
            </a:r>
            <a:r>
              <a:rPr lang="zh-CN" altLang="en-US" sz="1600" dirty="0" smtClean="0"/>
              <a:t>器页面设置中纸张必须选择</a:t>
            </a:r>
            <a:r>
              <a:rPr lang="zh-CN" altLang="en-US" sz="1600" dirty="0"/>
              <a:t>自定义，</a:t>
            </a:r>
            <a:r>
              <a:rPr lang="zh-CN" altLang="en-US" sz="1600" dirty="0" smtClean="0"/>
              <a:t>并且方向</a:t>
            </a:r>
            <a:r>
              <a:rPr lang="zh-CN" altLang="en-US" sz="1600" dirty="0"/>
              <a:t>为</a:t>
            </a:r>
            <a:r>
              <a:rPr lang="zh-CN" altLang="en-US" sz="1600" dirty="0" smtClean="0"/>
              <a:t>纵向。</a:t>
            </a:r>
            <a:endParaRPr lang="en-US" altLang="zh-CN" sz="1600" dirty="0" smtClean="0"/>
          </a:p>
          <a:p>
            <a:pPr marL="285750" indent="-285750">
              <a:spcBef>
                <a:spcPct val="0"/>
              </a:spcBef>
              <a:buFont typeface="Wingdings" pitchFamily="2" charset="2"/>
              <a:buChar char="ü"/>
            </a:pPr>
            <a:r>
              <a:rPr lang="zh-CN" altLang="en-US" sz="1600" dirty="0" smtClean="0"/>
              <a:t>设置</a:t>
            </a:r>
            <a:r>
              <a:rPr lang="zh-CN" altLang="en-US" sz="1600" dirty="0"/>
              <a:t>动态走纸功能之后，打印的效果是在原模板的高度基础上，增加动态数据显示的高度。</a:t>
            </a:r>
          </a:p>
        </p:txBody>
      </p:sp>
      <p:sp>
        <p:nvSpPr>
          <p:cNvPr id="3" name="标题 2"/>
          <p:cNvSpPr>
            <a:spLocks noGrp="1"/>
          </p:cNvSpPr>
          <p:nvPr>
            <p:ph type="title"/>
          </p:nvPr>
        </p:nvSpPr>
        <p:spPr/>
        <p:txBody>
          <a:bodyPr>
            <a:normAutofit/>
          </a:bodyPr>
          <a:lstStyle/>
          <a:p>
            <a:r>
              <a:rPr lang="zh-CN" altLang="en-US" sz="2400" dirty="0" smtClean="0"/>
              <a:t>常见</a:t>
            </a:r>
            <a:r>
              <a:rPr lang="zh-CN" altLang="en-US" sz="2400" dirty="0"/>
              <a:t>问题</a:t>
            </a:r>
            <a:r>
              <a:rPr lang="zh-CN" altLang="en-US" sz="2400" dirty="0" smtClean="0"/>
              <a:t>：小票打印（动态走纸）</a:t>
            </a:r>
            <a:endParaRPr lang="zh-CN" altLang="en-US" sz="2300" dirty="0"/>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51920" y="627534"/>
            <a:ext cx="4810125"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5609038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285750" indent="-285750">
              <a:spcBef>
                <a:spcPct val="0"/>
              </a:spcBef>
              <a:buFont typeface="Wingdings" pitchFamily="2" charset="2"/>
              <a:buChar char="ü"/>
            </a:pPr>
            <a:r>
              <a:rPr lang="zh-CN" altLang="en-US" sz="2400" dirty="0">
                <a:solidFill>
                  <a:srgbClr val="000000"/>
                </a:solidFill>
                <a:latin typeface="微软雅黑" pitchFamily="34" charset="-122"/>
                <a:ea typeface="微软雅黑" pitchFamily="34" charset="-122"/>
                <a:cs typeface="+mn-cs"/>
              </a:rPr>
              <a:t>工作流流程归档后，审批节点信息就打印不出来了，但是不影响审批路线的打印。</a:t>
            </a:r>
            <a:endParaRPr lang="en-US" altLang="zh-CN" sz="2400" dirty="0">
              <a:solidFill>
                <a:srgbClr val="000000"/>
              </a:solidFill>
              <a:latin typeface="微软雅黑" pitchFamily="34" charset="-122"/>
              <a:ea typeface="微软雅黑" pitchFamily="34" charset="-122"/>
              <a:cs typeface="+mn-cs"/>
            </a:endParaRPr>
          </a:p>
          <a:p>
            <a:pPr marL="285750" indent="-285750">
              <a:spcBef>
                <a:spcPct val="0"/>
              </a:spcBef>
              <a:buFont typeface="Wingdings" pitchFamily="2" charset="2"/>
              <a:buChar char="ü"/>
            </a:pPr>
            <a:r>
              <a:rPr lang="en-US" altLang="zh-CN" sz="2400" dirty="0">
                <a:solidFill>
                  <a:srgbClr val="000000"/>
                </a:solidFill>
                <a:latin typeface="微软雅黑" pitchFamily="34" charset="-122"/>
                <a:ea typeface="微软雅黑" pitchFamily="34" charset="-122"/>
                <a:cs typeface="+mn-cs"/>
              </a:rPr>
              <a:t> </a:t>
            </a:r>
            <a:r>
              <a:rPr lang="en-US" altLang="zh-CN" sz="2400" dirty="0" smtClean="0">
                <a:solidFill>
                  <a:srgbClr val="000000"/>
                </a:solidFill>
                <a:latin typeface="微软雅黑" pitchFamily="34" charset="-122"/>
                <a:ea typeface="微软雅黑" pitchFamily="34" charset="-122"/>
                <a:cs typeface="+mn-cs"/>
              </a:rPr>
              <a:t>V7.2</a:t>
            </a:r>
            <a:r>
              <a:rPr lang="zh-CN" altLang="en-US" sz="2400" dirty="0" smtClean="0">
                <a:solidFill>
                  <a:srgbClr val="000000"/>
                </a:solidFill>
                <a:latin typeface="微软雅黑" pitchFamily="34" charset="-122"/>
                <a:ea typeface="微软雅黑" pitchFamily="34" charset="-122"/>
                <a:cs typeface="+mn-cs"/>
              </a:rPr>
              <a:t>版本已经</a:t>
            </a:r>
            <a:r>
              <a:rPr lang="zh-CN" altLang="en-US" sz="2400" smtClean="0">
                <a:solidFill>
                  <a:srgbClr val="000000"/>
                </a:solidFill>
                <a:latin typeface="微软雅黑" pitchFamily="34" charset="-122"/>
                <a:ea typeface="微软雅黑" pitchFamily="34" charset="-122"/>
                <a:cs typeface="+mn-cs"/>
              </a:rPr>
              <a:t>支持归档工作流的打印。</a:t>
            </a:r>
            <a:endParaRPr lang="zh-CN" altLang="en-US" sz="2400" dirty="0">
              <a:solidFill>
                <a:srgbClr val="000000"/>
              </a:solidFill>
              <a:latin typeface="微软雅黑" pitchFamily="34" charset="-122"/>
              <a:ea typeface="微软雅黑" pitchFamily="34" charset="-122"/>
              <a:cs typeface="+mn-cs"/>
            </a:endParaRPr>
          </a:p>
        </p:txBody>
      </p:sp>
      <p:sp>
        <p:nvSpPr>
          <p:cNvPr id="3" name="标题 2"/>
          <p:cNvSpPr>
            <a:spLocks noGrp="1"/>
          </p:cNvSpPr>
          <p:nvPr>
            <p:ph type="title"/>
          </p:nvPr>
        </p:nvSpPr>
        <p:spPr/>
        <p:txBody>
          <a:bodyPr>
            <a:normAutofit fontScale="90000"/>
          </a:bodyPr>
          <a:lstStyle/>
          <a:p>
            <a:r>
              <a:rPr lang="zh-CN" altLang="en-US" sz="2800" dirty="0"/>
              <a:t>常见问题</a:t>
            </a:r>
            <a:r>
              <a:rPr lang="zh-CN" altLang="en-US" sz="2800" dirty="0" smtClean="0"/>
              <a:t>：审批节点信息打印不出来</a:t>
            </a:r>
            <a:endParaRPr lang="zh-CN" altLang="en-US" dirty="0"/>
          </a:p>
        </p:txBody>
      </p:sp>
    </p:spTree>
    <p:extLst>
      <p:ext uri="{BB962C8B-B14F-4D97-AF65-F5344CB8AC3E}">
        <p14:creationId xmlns:p14="http://schemas.microsoft.com/office/powerpoint/2010/main" xmlns="" val="22205318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1600" dirty="0"/>
              <a:t>对象属性设置、设计区中的拖拽操作，遵循“选中目标”原则，即选中谁、操作谁。就像文字编辑时的光标，光标在哪里，录入的文字就插入在哪里。</a:t>
            </a:r>
          </a:p>
          <a:p>
            <a:r>
              <a:rPr lang="zh-CN" altLang="en-US" sz="1600" dirty="0"/>
              <a:t>设计器左边导航树栏是对设计区中对象的树状描述。它的对象选中状态和设计区保持一致。当设计区中出现重叠现象，比如对象覆盖到其容器，使选中不方便时，可通过此树来选中对象。</a:t>
            </a:r>
          </a:p>
          <a:p>
            <a:r>
              <a:rPr lang="en-US" altLang="zh-CN" sz="1600" dirty="0"/>
              <a:t>[Ctrl]+</a:t>
            </a:r>
            <a:r>
              <a:rPr lang="zh-CN" altLang="en-US" sz="1600" dirty="0"/>
              <a:t>鼠标单击，可多选对象；</a:t>
            </a:r>
            <a:r>
              <a:rPr lang="en-US" altLang="zh-CN" sz="1600" dirty="0"/>
              <a:t>[Shift]+</a:t>
            </a:r>
            <a:r>
              <a:rPr lang="zh-CN" altLang="en-US" sz="1600" dirty="0"/>
              <a:t>鼠标单击，可“块选”表格（包括数据表和网格）的单元格。（注：相同容器中的对象才允许多选。）</a:t>
            </a:r>
          </a:p>
          <a:p>
            <a:r>
              <a:rPr lang="zh-CN" altLang="en-US" sz="1600" dirty="0"/>
              <a:t>选中工具箱中的组件，在设计区中创建对象时，按住</a:t>
            </a:r>
            <a:r>
              <a:rPr lang="en-US" altLang="zh-CN" sz="1600" dirty="0"/>
              <a:t>[Ctrl]</a:t>
            </a:r>
            <a:r>
              <a:rPr lang="zh-CN" altLang="en-US" sz="1600" dirty="0"/>
              <a:t>，可连续创建多个对象。</a:t>
            </a:r>
          </a:p>
          <a:p>
            <a:r>
              <a:rPr lang="zh-CN" altLang="en-US" sz="1600" dirty="0"/>
              <a:t>导航栏“数据”页签，可将一个字段拖到设计区目标对象上绑定。特别地，对于数据表，拖放字段的时候按住</a:t>
            </a:r>
            <a:r>
              <a:rPr lang="en-US" altLang="zh-CN" sz="1600" dirty="0"/>
              <a:t>[Ctrl]</a:t>
            </a:r>
            <a:r>
              <a:rPr lang="zh-CN" altLang="en-US" sz="1600" dirty="0"/>
              <a:t>，可将单元格的类型置为对该字段的分组统计。</a:t>
            </a:r>
          </a:p>
          <a:p>
            <a:r>
              <a:rPr lang="zh-CN" altLang="en-US" sz="1600" dirty="0"/>
              <a:t>对象从一个容器“移动”到另一个容器，可剪切（</a:t>
            </a:r>
            <a:r>
              <a:rPr lang="en-US" altLang="zh-CN" sz="1600" dirty="0"/>
              <a:t>[Ctrl]+[X]</a:t>
            </a:r>
            <a:r>
              <a:rPr lang="zh-CN" altLang="en-US" sz="1600" dirty="0"/>
              <a:t>）、粘贴（</a:t>
            </a:r>
            <a:r>
              <a:rPr lang="en-US" altLang="zh-CN" sz="1600" dirty="0"/>
              <a:t>[Ctrl]+[V]</a:t>
            </a:r>
            <a:r>
              <a:rPr lang="zh-CN" altLang="en-US" sz="1600" dirty="0"/>
              <a:t>）。</a:t>
            </a:r>
          </a:p>
          <a:p>
            <a:r>
              <a:rPr lang="zh-CN" altLang="en-US" sz="1600" dirty="0"/>
              <a:t>一个控件或单元格设置样式后，可以通过工具栏“复制样式”，光标移动至其他控件时，可选择“粘贴样式”，实现样式的快速定义。</a:t>
            </a:r>
          </a:p>
          <a:p>
            <a:r>
              <a:rPr lang="zh-CN" altLang="en-US" sz="1600" dirty="0" smtClean="0"/>
              <a:t>删除表格行或者列：左边</a:t>
            </a:r>
            <a:r>
              <a:rPr lang="zh-CN" altLang="en-US" sz="1600" dirty="0"/>
              <a:t>导航树</a:t>
            </a:r>
            <a:r>
              <a:rPr lang="zh-CN" altLang="en-US" sz="1600" dirty="0" smtClean="0"/>
              <a:t>栏中选择表格的行或者列后按</a:t>
            </a:r>
            <a:r>
              <a:rPr lang="en-US" altLang="zh-CN" sz="1600" dirty="0" smtClean="0"/>
              <a:t>[Delete]</a:t>
            </a:r>
            <a:r>
              <a:rPr lang="zh-CN" altLang="en-US" sz="1600" dirty="0" smtClean="0"/>
              <a:t>键</a:t>
            </a:r>
            <a:endParaRPr lang="zh-CN" altLang="en-US" sz="1600" dirty="0"/>
          </a:p>
        </p:txBody>
      </p:sp>
      <p:sp>
        <p:nvSpPr>
          <p:cNvPr id="3" name="标题 2"/>
          <p:cNvSpPr>
            <a:spLocks noGrp="1"/>
          </p:cNvSpPr>
          <p:nvPr>
            <p:ph type="title"/>
          </p:nvPr>
        </p:nvSpPr>
        <p:spPr/>
        <p:txBody>
          <a:bodyPr>
            <a:normAutofit fontScale="90000"/>
          </a:bodyPr>
          <a:lstStyle/>
          <a:p>
            <a:r>
              <a:rPr lang="zh-CN" altLang="en-US" dirty="0" smtClean="0"/>
              <a:t>使用技巧</a:t>
            </a:r>
            <a:endParaRPr lang="zh-CN" altLang="en-US" dirty="0"/>
          </a:p>
        </p:txBody>
      </p:sp>
    </p:spTree>
    <p:extLst>
      <p:ext uri="{BB962C8B-B14F-4D97-AF65-F5344CB8AC3E}">
        <p14:creationId xmlns:p14="http://schemas.microsoft.com/office/powerpoint/2010/main" xmlns="" val="817062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696376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640298"/>
            <a:ext cx="7488832" cy="412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40" name="标题 2"/>
          <p:cNvSpPr>
            <a:spLocks noGrp="1"/>
          </p:cNvSpPr>
          <p:nvPr>
            <p:ph type="title"/>
          </p:nvPr>
        </p:nvSpPr>
        <p:spPr>
          <a:xfrm>
            <a:off x="395288" y="0"/>
            <a:ext cx="6697662" cy="465535"/>
          </a:xfrm>
        </p:spPr>
        <p:txBody>
          <a:bodyPr>
            <a:normAutofit fontScale="90000"/>
          </a:bodyPr>
          <a:lstStyle/>
          <a:p>
            <a:r>
              <a:rPr lang="zh-CN" altLang="en-US" dirty="0" smtClean="0">
                <a:latin typeface="微软雅黑" pitchFamily="34" charset="-122"/>
                <a:ea typeface="微软雅黑" pitchFamily="34" charset="-122"/>
              </a:rPr>
              <a:t>套打</a:t>
            </a:r>
            <a:r>
              <a:rPr dirty="0" smtClean="0">
                <a:latin typeface="微软雅黑" pitchFamily="34" charset="-122"/>
                <a:ea typeface="微软雅黑" pitchFamily="34" charset="-122"/>
              </a:rPr>
              <a:t>设计</a:t>
            </a:r>
            <a:r>
              <a:rPr lang="zh-CN" altLang="en-US" dirty="0" smtClean="0">
                <a:latin typeface="微软雅黑" pitchFamily="34" charset="-122"/>
                <a:ea typeface="微软雅黑" pitchFamily="34" charset="-122"/>
              </a:rPr>
              <a:t>器</a:t>
            </a:r>
            <a:endParaRPr dirty="0" smtClean="0">
              <a:latin typeface="微软雅黑" pitchFamily="34" charset="-122"/>
              <a:ea typeface="微软雅黑" pitchFamily="34" charset="-122"/>
            </a:endParaRPr>
          </a:p>
        </p:txBody>
      </p:sp>
      <p:sp>
        <p:nvSpPr>
          <p:cNvPr id="14341" name="AutoShape 7"/>
          <p:cNvSpPr>
            <a:spLocks noChangeArrowheads="1"/>
          </p:cNvSpPr>
          <p:nvPr/>
        </p:nvSpPr>
        <p:spPr bwMode="auto">
          <a:xfrm>
            <a:off x="4230739" y="1108348"/>
            <a:ext cx="1000125" cy="321469"/>
          </a:xfrm>
          <a:prstGeom prst="wedgeRoundRectCallout">
            <a:avLst>
              <a:gd name="adj1" fmla="val -66968"/>
              <a:gd name="adj2" fmla="val -123370"/>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工具栏</a:t>
            </a:r>
          </a:p>
        </p:txBody>
      </p:sp>
      <p:sp>
        <p:nvSpPr>
          <p:cNvPr id="14342" name="AutoShape 7"/>
          <p:cNvSpPr>
            <a:spLocks noChangeArrowheads="1"/>
          </p:cNvSpPr>
          <p:nvPr/>
        </p:nvSpPr>
        <p:spPr bwMode="auto">
          <a:xfrm>
            <a:off x="2230489" y="1108348"/>
            <a:ext cx="1000125" cy="321469"/>
          </a:xfrm>
          <a:prstGeom prst="wedgeRoundRectCallout">
            <a:avLst>
              <a:gd name="adj1" fmla="val -68870"/>
              <a:gd name="adj2" fmla="val -154481"/>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菜单栏</a:t>
            </a:r>
          </a:p>
        </p:txBody>
      </p:sp>
      <p:sp>
        <p:nvSpPr>
          <p:cNvPr id="14343" name="AutoShape 7"/>
          <p:cNvSpPr>
            <a:spLocks noChangeArrowheads="1"/>
          </p:cNvSpPr>
          <p:nvPr/>
        </p:nvSpPr>
        <p:spPr bwMode="auto">
          <a:xfrm>
            <a:off x="827584" y="2287067"/>
            <a:ext cx="1000125" cy="321469"/>
          </a:xfrm>
          <a:prstGeom prst="wedgeRoundRectCallout">
            <a:avLst>
              <a:gd name="adj1" fmla="val -35537"/>
              <a:gd name="adj2" fmla="val -198926"/>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工具箱</a:t>
            </a:r>
          </a:p>
        </p:txBody>
      </p:sp>
      <p:sp>
        <p:nvSpPr>
          <p:cNvPr id="14344" name="AutoShape 7"/>
          <p:cNvSpPr>
            <a:spLocks noChangeArrowheads="1"/>
          </p:cNvSpPr>
          <p:nvPr/>
        </p:nvSpPr>
        <p:spPr bwMode="auto">
          <a:xfrm>
            <a:off x="1139876" y="3978473"/>
            <a:ext cx="1000125" cy="321469"/>
          </a:xfrm>
          <a:prstGeom prst="wedgeRoundRectCallout">
            <a:avLst>
              <a:gd name="adj1" fmla="val -9824"/>
              <a:gd name="adj2" fmla="val 176625"/>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输出栏</a:t>
            </a:r>
          </a:p>
        </p:txBody>
      </p:sp>
      <p:sp>
        <p:nvSpPr>
          <p:cNvPr id="14345" name="AutoShape 7"/>
          <p:cNvSpPr>
            <a:spLocks noChangeArrowheads="1"/>
          </p:cNvSpPr>
          <p:nvPr/>
        </p:nvSpPr>
        <p:spPr bwMode="auto">
          <a:xfrm>
            <a:off x="3667176" y="2988344"/>
            <a:ext cx="1000125" cy="321469"/>
          </a:xfrm>
          <a:prstGeom prst="wedgeRoundRectCallout">
            <a:avLst>
              <a:gd name="adj1" fmla="val -25060"/>
              <a:gd name="adj2" fmla="val -196704"/>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设计区</a:t>
            </a:r>
          </a:p>
        </p:txBody>
      </p:sp>
      <p:sp>
        <p:nvSpPr>
          <p:cNvPr id="14346" name="AutoShape 7"/>
          <p:cNvSpPr>
            <a:spLocks noChangeArrowheads="1"/>
          </p:cNvSpPr>
          <p:nvPr/>
        </p:nvSpPr>
        <p:spPr bwMode="auto">
          <a:xfrm>
            <a:off x="7028259" y="2340645"/>
            <a:ext cx="1000125" cy="321469"/>
          </a:xfrm>
          <a:prstGeom prst="wedgeRoundRectCallout">
            <a:avLst>
              <a:gd name="adj1" fmla="val -25060"/>
              <a:gd name="adj2" fmla="val -196704"/>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项目栏</a:t>
            </a:r>
          </a:p>
        </p:txBody>
      </p:sp>
      <p:sp>
        <p:nvSpPr>
          <p:cNvPr id="14347" name="AutoShape 7"/>
          <p:cNvSpPr>
            <a:spLocks noChangeArrowheads="1"/>
          </p:cNvSpPr>
          <p:nvPr/>
        </p:nvSpPr>
        <p:spPr bwMode="auto">
          <a:xfrm>
            <a:off x="5732115" y="3680098"/>
            <a:ext cx="1000125" cy="321469"/>
          </a:xfrm>
          <a:prstGeom prst="wedgeRoundRectCallout">
            <a:avLst>
              <a:gd name="adj1" fmla="val 91130"/>
              <a:gd name="adj2" fmla="val -163370"/>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b="1">
                <a:solidFill>
                  <a:srgbClr val="FF0000"/>
                </a:solidFill>
                <a:effectLst/>
              </a:rPr>
              <a:t>属性栏</a:t>
            </a:r>
          </a:p>
        </p:txBody>
      </p:sp>
    </p:spTree>
    <p:extLst>
      <p:ext uri="{BB962C8B-B14F-4D97-AF65-F5344CB8AC3E}">
        <p14:creationId xmlns:p14="http://schemas.microsoft.com/office/powerpoint/2010/main" xmlns="" val="118794232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41262" y="735707"/>
            <a:ext cx="6207202" cy="3348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8" name="标题 2"/>
          <p:cNvSpPr>
            <a:spLocks noGrp="1"/>
          </p:cNvSpPr>
          <p:nvPr>
            <p:ph type="title"/>
          </p:nvPr>
        </p:nvSpPr>
        <p:spPr>
          <a:xfrm>
            <a:off x="395288" y="0"/>
            <a:ext cx="6697662" cy="465535"/>
          </a:xfrm>
        </p:spPr>
        <p:txBody>
          <a:bodyPr>
            <a:normAutofit fontScale="90000"/>
          </a:bodyPr>
          <a:lstStyle/>
          <a:p>
            <a:r>
              <a:rPr smtClean="0">
                <a:latin typeface="微软雅黑" pitchFamily="34" charset="-122"/>
                <a:ea typeface="微软雅黑" pitchFamily="34" charset="-122"/>
              </a:rPr>
              <a:t>模板设计</a:t>
            </a:r>
          </a:p>
        </p:txBody>
      </p:sp>
      <p:sp>
        <p:nvSpPr>
          <p:cNvPr id="16391" name="AutoShape 7"/>
          <p:cNvSpPr>
            <a:spLocks noChangeArrowheads="1"/>
          </p:cNvSpPr>
          <p:nvPr/>
        </p:nvSpPr>
        <p:spPr bwMode="auto">
          <a:xfrm>
            <a:off x="4119524" y="3922702"/>
            <a:ext cx="2571750" cy="533579"/>
          </a:xfrm>
          <a:prstGeom prst="wedgeRoundRectCallout">
            <a:avLst>
              <a:gd name="adj1" fmla="val -25060"/>
              <a:gd name="adj2" fmla="val -196704"/>
              <a:gd name="adj3" fmla="val 16667"/>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a:buFont typeface="Wingdings" pitchFamily="2" charset="2"/>
              <a:buNone/>
            </a:pPr>
            <a:r>
              <a:rPr lang="zh-CN" altLang="en-US" sz="1400" b="1" dirty="0">
                <a:solidFill>
                  <a:srgbClr val="FF0000"/>
                </a:solidFill>
                <a:effectLst/>
              </a:rPr>
              <a:t>从工具箱拖入控件，从数据源窗口拖入字段数据源至控件</a:t>
            </a:r>
          </a:p>
        </p:txBody>
      </p:sp>
      <p:sp>
        <p:nvSpPr>
          <p:cNvPr id="17" name="矩形 1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18" name="矩形 17"/>
          <p:cNvSpPr/>
          <p:nvPr/>
        </p:nvSpPr>
        <p:spPr>
          <a:xfrm>
            <a:off x="179512" y="1275606"/>
            <a:ext cx="2304256" cy="389645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Font typeface="Wingdings" panose="05000000000000000000" pitchFamily="2" charset="2"/>
              <a:buChar char="ü"/>
            </a:pPr>
            <a:r>
              <a:rPr lang="zh-CN" altLang="en-US" sz="1200" dirty="0" smtClean="0">
                <a:latin typeface="微软雅黑" pitchFamily="34" charset="-122"/>
                <a:ea typeface="微软雅黑" pitchFamily="34" charset="-122"/>
              </a:rPr>
              <a:t>新建</a:t>
            </a:r>
            <a:r>
              <a:rPr lang="zh-CN" altLang="en-US" sz="1200" dirty="0">
                <a:latin typeface="微软雅黑" pitchFamily="34" charset="-122"/>
                <a:ea typeface="微软雅黑" pitchFamily="34" charset="-122"/>
              </a:rPr>
              <a:t>全新套打模板、复制现有套打模板；</a:t>
            </a:r>
            <a:endParaRPr lang="en-US" altLang="zh-CN" sz="1200" dirty="0">
              <a:latin typeface="微软雅黑" pitchFamily="34" charset="-122"/>
              <a:ea typeface="微软雅黑" pitchFamily="34" charset="-122"/>
            </a:endParaRPr>
          </a:p>
          <a:p>
            <a:pPr marL="285750" lvl="2" indent="-285750" defTabSz="2044700" eaLnBrk="1" hangingPunct="1">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添加工具箱文本、数据表格、布局表格等控件至套打设计界面；</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将数据源栏字段拖放至控件内，实现控件与数据源关联；</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3" indent="-285750" defTabSz="2044700">
              <a:lnSpc>
                <a:spcPct val="90000"/>
              </a:lnSpc>
              <a:spcAft>
                <a:spcPct val="35000"/>
              </a:spcAft>
              <a:buFont typeface="Wingdings" panose="05000000000000000000" pitchFamily="2" charset="2"/>
              <a:buChar char="ü"/>
            </a:pPr>
            <a:r>
              <a:rPr lang="zh-CN" altLang="en-US" sz="1200" dirty="0">
                <a:latin typeface="微软雅黑" pitchFamily="34" charset="-122"/>
                <a:ea typeface="微软雅黑" pitchFamily="34" charset="-122"/>
              </a:rPr>
              <a:t>方便快捷的设计套打模板</a:t>
            </a:r>
            <a:r>
              <a:rPr lang="zh-CN" altLang="en-US" sz="1200" dirty="0"/>
              <a:t>；</a:t>
            </a: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en-US" altLang="zh-CN" sz="1200" dirty="0" smtClean="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a:latin typeface="微软雅黑" pitchFamily="34" charset="-122"/>
              <a:ea typeface="微软雅黑" pitchFamily="34" charset="-122"/>
            </a:endParaRPr>
          </a:p>
          <a:p>
            <a:pPr marL="285750" lvl="3" indent="-285750" defTabSz="2044700">
              <a:lnSpc>
                <a:spcPct val="90000"/>
              </a:lnSpc>
              <a:spcAft>
                <a:spcPct val="35000"/>
              </a:spcAft>
              <a:buFont typeface="Wingdings" panose="05000000000000000000" pitchFamily="2" charset="2"/>
              <a:buChar char="ü"/>
            </a:pPr>
            <a:endParaRPr lang="zh-CN" altLang="en-US" sz="1200" dirty="0" smtClean="0">
              <a:latin typeface="微软雅黑" pitchFamily="34" charset="-122"/>
              <a:ea typeface="微软雅黑" pitchFamily="34" charset="-122"/>
            </a:endParaRPr>
          </a:p>
          <a:p>
            <a:pPr marL="0" lvl="3" defTabSz="2044700">
              <a:lnSpc>
                <a:spcPct val="90000"/>
              </a:lnSpc>
              <a:spcAft>
                <a:spcPct val="35000"/>
              </a:spcAft>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426972654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76416" y="729018"/>
            <a:ext cx="5784651" cy="38188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5" name="标题 2"/>
          <p:cNvSpPr>
            <a:spLocks noGrp="1"/>
          </p:cNvSpPr>
          <p:nvPr>
            <p:ph type="title"/>
          </p:nvPr>
        </p:nvSpPr>
        <p:spPr>
          <a:xfrm>
            <a:off x="395288" y="0"/>
            <a:ext cx="6697662" cy="465535"/>
          </a:xfrm>
        </p:spPr>
        <p:txBody>
          <a:bodyPr>
            <a:normAutofit fontScale="90000"/>
          </a:bodyPr>
          <a:lstStyle/>
          <a:p>
            <a:r>
              <a:rPr dirty="0" smtClean="0">
                <a:latin typeface="微软雅黑" pitchFamily="34" charset="-122"/>
                <a:ea typeface="微软雅黑" pitchFamily="34" charset="-122"/>
              </a:rPr>
              <a:t>套打</a:t>
            </a:r>
            <a:r>
              <a:rPr lang="zh-CN" altLang="en-US" dirty="0" smtClean="0">
                <a:latin typeface="微软雅黑" pitchFamily="34" charset="-122"/>
                <a:ea typeface="微软雅黑" pitchFamily="34" charset="-122"/>
              </a:rPr>
              <a:t>设</a:t>
            </a:r>
            <a:r>
              <a:rPr dirty="0" smtClean="0">
                <a:latin typeface="微软雅黑" pitchFamily="34" charset="-122"/>
                <a:ea typeface="微软雅黑" pitchFamily="34" charset="-122"/>
              </a:rPr>
              <a:t>置</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872476"/>
            <a:ext cx="5750468" cy="3816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664296" cy="389645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通过</a:t>
            </a:r>
            <a:r>
              <a:rPr lang="zh-CN" altLang="en-US" sz="1200" dirty="0">
                <a:latin typeface="微软雅黑" pitchFamily="34" charset="-122"/>
                <a:ea typeface="微软雅黑" pitchFamily="34" charset="-122"/>
              </a:rPr>
              <a:t>单据</a:t>
            </a:r>
            <a:r>
              <a:rPr lang="zh-CN" altLang="en-US" sz="1200" dirty="0" smtClean="0">
                <a:latin typeface="微软雅黑" pitchFamily="34" charset="-122"/>
                <a:ea typeface="微软雅黑" pitchFamily="34" charset="-122"/>
              </a:rPr>
              <a:t>界面工具栏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套打设置</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按钮</a:t>
            </a:r>
            <a:r>
              <a:rPr lang="zh-CN" altLang="en-US" sz="1200" dirty="0">
                <a:latin typeface="微软雅黑" pitchFamily="34" charset="-122"/>
                <a:ea typeface="微软雅黑" pitchFamily="34" charset="-122"/>
              </a:rPr>
              <a:t>，选择单据</a:t>
            </a:r>
            <a:r>
              <a:rPr lang="zh-CN" altLang="en-US" sz="1200" dirty="0" smtClean="0">
                <a:latin typeface="微软雅黑" pitchFamily="34" charset="-122"/>
                <a:ea typeface="微软雅黑" pitchFamily="34" charset="-122"/>
              </a:rPr>
              <a:t>的</a:t>
            </a:r>
            <a:r>
              <a:rPr lang="zh-CN" altLang="en-US" sz="1200" dirty="0">
                <a:latin typeface="微软雅黑" pitchFamily="34" charset="-122"/>
                <a:ea typeface="微软雅黑" pitchFamily="34" charset="-122"/>
              </a:rPr>
              <a:t>套</a:t>
            </a:r>
            <a:r>
              <a:rPr lang="zh-CN" altLang="en-US" sz="1200" dirty="0" smtClean="0">
                <a:latin typeface="微软雅黑" pitchFamily="34" charset="-122"/>
                <a:ea typeface="微软雅黑" pitchFamily="34" charset="-122"/>
              </a:rPr>
              <a:t>打模板；</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套打设置高级菜单支持设置套打方案；</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支持设置打印条件；</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支持设置多模板打印；</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支持设置节纸打印；</a:t>
            </a:r>
            <a:endParaRPr lang="en-US" altLang="zh-CN" sz="1200" dirty="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a:latin typeface="微软雅黑" pitchFamily="34" charset="-122"/>
                <a:ea typeface="微软雅黑" pitchFamily="34" charset="-122"/>
              </a:rPr>
              <a:t>支持设置默认打印机</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支持选择按单张单据数据传输到打印机</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支持按客户端设置的纸张大小、页边距打印</a:t>
            </a:r>
            <a:endParaRPr lang="zh-CN" altLang="en-US" sz="1200" dirty="0">
              <a:latin typeface="微软雅黑" pitchFamily="34" charset="-122"/>
              <a:ea typeface="微软雅黑" pitchFamily="34" charset="-122"/>
            </a:endParaRP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r>
              <a:rPr lang="zh-CN" altLang="en-US" sz="1200" dirty="0">
                <a:latin typeface="微软雅黑" pitchFamily="34" charset="-122"/>
                <a:ea typeface="微软雅黑" pitchFamily="34" charset="-122"/>
              </a:rPr>
              <a:t>方便快捷的为单据配置套打模板</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1214" y="962785"/>
            <a:ext cx="5518800" cy="3636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653392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2"/>
          <p:cNvSpPr>
            <a:spLocks noGrp="1"/>
          </p:cNvSpPr>
          <p:nvPr>
            <p:ph type="title"/>
          </p:nvPr>
        </p:nvSpPr>
        <p:spPr>
          <a:xfrm>
            <a:off x="395288" y="0"/>
            <a:ext cx="6697662" cy="465535"/>
          </a:xfrm>
        </p:spPr>
        <p:txBody>
          <a:bodyPr>
            <a:normAutofit fontScale="90000"/>
          </a:bodyPr>
          <a:lstStyle/>
          <a:p>
            <a:r>
              <a:rPr lang="zh-CN" altLang="en-US" dirty="0">
                <a:latin typeface="微软雅黑" pitchFamily="34" charset="-122"/>
                <a:ea typeface="微软雅黑" pitchFamily="34" charset="-122"/>
              </a:rPr>
              <a:t>套</a:t>
            </a:r>
            <a:r>
              <a:rPr lang="zh-CN" altLang="en-US" dirty="0" smtClean="0">
                <a:latin typeface="微软雅黑" pitchFamily="34" charset="-122"/>
                <a:ea typeface="微软雅黑" pitchFamily="34" charset="-122"/>
              </a:rPr>
              <a:t>打预览打印</a:t>
            </a:r>
            <a:endParaRPr dirty="0" smtClean="0">
              <a:latin typeface="微软雅黑" pitchFamily="34" charset="-122"/>
              <a:ea typeface="微软雅黑" pitchFamily="34" charset="-122"/>
            </a:endParaRPr>
          </a:p>
        </p:txBody>
      </p:sp>
      <p:sp>
        <p:nvSpPr>
          <p:cNvPr id="33" name="矩形 32"/>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34" name="矩形 33"/>
          <p:cNvSpPr/>
          <p:nvPr/>
        </p:nvSpPr>
        <p:spPr>
          <a:xfrm>
            <a:off x="179512" y="1275606"/>
            <a:ext cx="2304256" cy="27053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支持连续套打；</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支持合并套打；</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支持分批套打；</a:t>
            </a:r>
            <a:endParaRPr lang="en-US" altLang="zh-CN" sz="1200" dirty="0" smtClean="0">
              <a:latin typeface="微软雅黑" pitchFamily="34" charset="-122"/>
              <a:ea typeface="微软雅黑" pitchFamily="34" charset="-122"/>
            </a:endParaRPr>
          </a:p>
          <a:p>
            <a:pPr marL="285750" lvl="2" indent="-285750" defTabSz="2044700">
              <a:lnSpc>
                <a:spcPct val="90000"/>
              </a:lnSpc>
              <a:spcAft>
                <a:spcPct val="35000"/>
              </a:spcAft>
              <a:buSzPct val="100000"/>
              <a:buFont typeface="Wingdings" panose="05000000000000000000" pitchFamily="2" charset="2"/>
              <a:buChar char="ü"/>
            </a:pPr>
            <a:r>
              <a:rPr lang="zh-CN" altLang="en-US" sz="1200" dirty="0" smtClean="0">
                <a:latin typeface="微软雅黑" pitchFamily="34" charset="-122"/>
                <a:ea typeface="微软雅黑" pitchFamily="34" charset="-122"/>
              </a:rPr>
              <a:t>支持套打导出</a:t>
            </a:r>
          </a:p>
          <a:p>
            <a:pPr marL="285750" lvl="2" indent="-285750" defTabSz="2044700">
              <a:lnSpc>
                <a:spcPct val="90000"/>
              </a:lnSpc>
              <a:spcAft>
                <a:spcPct val="35000"/>
              </a:spcAft>
              <a:buFont typeface="Wingdings" panose="05000000000000000000" pitchFamily="2" charset="2"/>
              <a:buChar char="ü"/>
            </a:pPr>
            <a:endParaRPr kumimoji="1" lang="zh-CN" altLang="en-US" sz="1200" dirty="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lvl="2" indent="-285750" defTabSz="2044700">
              <a:lnSpc>
                <a:spcPct val="90000"/>
              </a:lnSpc>
              <a:spcAft>
                <a:spcPct val="35000"/>
              </a:spcAft>
              <a:buClr>
                <a:srgbClr val="003399"/>
              </a:buClr>
              <a:buSzPct val="100000"/>
              <a:buFont typeface="Wingdings" panose="05000000000000000000" pitchFamily="2" charset="2"/>
              <a:buChar char="ü"/>
            </a:pPr>
            <a:r>
              <a:rPr lang="zh-CN" altLang="en-US" sz="1200" dirty="0">
                <a:latin typeface="微软雅黑" pitchFamily="34" charset="-122"/>
                <a:ea typeface="微软雅黑" pitchFamily="34" charset="-122"/>
              </a:rPr>
              <a:t>通过单据工具栏打印操作，进行单据套打；</a:t>
            </a:r>
          </a:p>
          <a:p>
            <a:pPr marL="285750" lvl="2" indent="-285750" defTabSz="2044700" eaLnBrk="1" hangingPunct="1">
              <a:lnSpc>
                <a:spcPct val="90000"/>
              </a:lnSpc>
              <a:spcAft>
                <a:spcPct val="35000"/>
              </a:spcAft>
              <a:buClr>
                <a:srgbClr val="003399"/>
              </a:buClr>
              <a:buSzPct val="100000"/>
              <a:buFont typeface="Wingdings" panose="05000000000000000000" pitchFamily="2" charset="2"/>
              <a:buChar char="ü"/>
            </a:pPr>
            <a:endParaRPr lang="zh-CN" altLang="en-US" sz="1200" dirty="0">
              <a:latin typeface="微软雅黑" pitchFamily="34" charset="-122"/>
              <a:ea typeface="微软雅黑"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9792" y="739312"/>
            <a:ext cx="5937271" cy="32005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1637918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1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13.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1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1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1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1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2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2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2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2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25.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2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2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3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3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3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3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3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37.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39.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40.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42.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43.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Desc"/>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Text"/>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SubTitle"/>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Text"/>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Text"/>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50.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Other"/>
  <p:tag name="MH_ORDER" val="7"/>
</p:tagLst>
</file>

<file path=ppt/tags/tag51.xml><?xml version="1.0" encoding="utf-8"?>
<p:tagLst xmlns:a="http://schemas.openxmlformats.org/drawingml/2006/main" xmlns:r="http://schemas.openxmlformats.org/officeDocument/2006/relationships" xmlns:p="http://schemas.openxmlformats.org/presentationml/2006/main">
  <p:tag name="MH" val="20160215161957"/>
  <p:tag name="MH_LIBRARY" val="GRAPHIC"/>
  <p:tag name="MH_TYPE" val="Other"/>
  <p:tag name="MH_ORDER" val="9"/>
</p:tagLst>
</file>

<file path=ppt/tags/tag52.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5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5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5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5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5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5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6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6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6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6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64.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6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6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6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6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6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7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7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7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7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7"/>
</p:tagLst>
</file>

<file path=ppt/tags/tag7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5"/>
</p:tagLst>
</file>

<file path=ppt/tags/tag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heme/theme1.xml><?xml version="1.0" encoding="utf-8"?>
<a:theme xmlns:a="http://schemas.openxmlformats.org/drawingml/2006/main" name="④内部公开（16：9_密级模版）">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60000"/>
            <a:lumOff val="40000"/>
          </a:schemeClr>
        </a:solidFill>
        <a:ln>
          <a:noFill/>
        </a:ln>
        <a:effectLst/>
      </a:spPr>
      <a:bodyPr rtlCol="0" anchor="ct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lIns="0" tIns="0" rIns="0" bIns="0" anchor="ctr"/>
      <a:lstStyle>
        <a:defPPr>
          <a:lnSpc>
            <a:spcPct val="120000"/>
          </a:lnSpc>
          <a:defRPr kumimoji="0" sz="1100" dirty="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1_④内部公开（16：9_密级模版）">
  <a:themeElements>
    <a:clrScheme name="kingdee">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60000"/>
            <a:lumOff val="40000"/>
          </a:schemeClr>
        </a:solidFill>
        <a:ln>
          <a:noFill/>
        </a:ln>
        <a:effectLst/>
      </a:spPr>
      <a:bodyPr rtlCol="0" anchor="ct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lIns="0" tIns="0" rIns="0" bIns="0" anchor="ctr"/>
      <a:lstStyle>
        <a:defPPr>
          <a:lnSpc>
            <a:spcPct val="120000"/>
          </a:lnSpc>
          <a:defRPr kumimoji="0" sz="1100" dirty="0">
            <a:latin typeface="微软雅黑" pitchFamily="34" charset="-122"/>
            <a:ea typeface="微软雅黑" pitchFamily="34" charset="-122"/>
          </a:defRPr>
        </a:defPPr>
      </a:lstStyle>
    </a:tx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K3 Cloud V7.0产品培训BOS-工作流</Template>
  <TotalTime>135904</TotalTime>
  <Words>9533</Words>
  <Application>Microsoft Office PowerPoint</Application>
  <PresentationFormat>全屏显示(16:9)</PresentationFormat>
  <Paragraphs>525</Paragraphs>
  <Slides>58</Slides>
  <Notes>24</Notes>
  <HiddenSlides>0</HiddenSlides>
  <MMClips>0</MMClips>
  <ScaleCrop>false</ScaleCrop>
  <HeadingPairs>
    <vt:vector size="4" baseType="variant">
      <vt:variant>
        <vt:lpstr>主题</vt:lpstr>
      </vt:variant>
      <vt:variant>
        <vt:i4>2</vt:i4>
      </vt:variant>
      <vt:variant>
        <vt:lpstr>幻灯片标题</vt:lpstr>
      </vt:variant>
      <vt:variant>
        <vt:i4>58</vt:i4>
      </vt:variant>
    </vt:vector>
  </HeadingPairs>
  <TitlesOfParts>
    <vt:vector size="60" baseType="lpstr">
      <vt:lpstr>④内部公开（16：9_密级模版）</vt:lpstr>
      <vt:lpstr>1_④内部公开（16：9_密级模版）</vt:lpstr>
      <vt:lpstr>金蝶云功能介绍 —套打设计平台</vt:lpstr>
      <vt:lpstr>幻灯片 2</vt:lpstr>
      <vt:lpstr>幻灯片 3</vt:lpstr>
      <vt:lpstr>套打设计平台解决方案蓝图</vt:lpstr>
      <vt:lpstr>套打设计流程</vt:lpstr>
      <vt:lpstr>套打设计器</vt:lpstr>
      <vt:lpstr>模板设计</vt:lpstr>
      <vt:lpstr>套打设置</vt:lpstr>
      <vt:lpstr>套打预览打印</vt:lpstr>
      <vt:lpstr>幻灯片 10</vt:lpstr>
      <vt:lpstr>幻灯片 11</vt:lpstr>
      <vt:lpstr>套打控件</vt:lpstr>
      <vt:lpstr>套打控件-页</vt:lpstr>
      <vt:lpstr>套打控件-金额对象</vt:lpstr>
      <vt:lpstr>套打控件-数据表格</vt:lpstr>
      <vt:lpstr>套打控件-数据表格-向导</vt:lpstr>
      <vt:lpstr>套打控件-数据表格-分组管理</vt:lpstr>
      <vt:lpstr>套打控件-数据表格-汇总管理</vt:lpstr>
      <vt:lpstr>套打控件-数据表格-承前过次</vt:lpstr>
      <vt:lpstr>套打控件-文本</vt:lpstr>
      <vt:lpstr>套打控件-层</vt:lpstr>
      <vt:lpstr>套打控件-简单数据表格</vt:lpstr>
      <vt:lpstr>套打控件-条形码</vt:lpstr>
      <vt:lpstr>套打控件-图片字段</vt:lpstr>
      <vt:lpstr>套打控件-布局表格</vt:lpstr>
      <vt:lpstr>套打控件-电子签章</vt:lpstr>
      <vt:lpstr>幻灯片 27</vt:lpstr>
      <vt:lpstr>套打数据源</vt:lpstr>
      <vt:lpstr>套打模板管理</vt:lpstr>
      <vt:lpstr>幻灯片 30</vt:lpstr>
      <vt:lpstr>套打设置</vt:lpstr>
      <vt:lpstr>套打设置-高级</vt:lpstr>
      <vt:lpstr>套打设置-参数设置</vt:lpstr>
      <vt:lpstr>套打预览打印</vt:lpstr>
      <vt:lpstr>套打打印次数</vt:lpstr>
      <vt:lpstr>套打后台打印</vt:lpstr>
      <vt:lpstr>幻灯片 37</vt:lpstr>
      <vt:lpstr>常见问题：套打打印组件安装</vt:lpstr>
      <vt:lpstr>常见问题：不能设置打印页码范围</vt:lpstr>
      <vt:lpstr>常见问题：条码打印有锯齿</vt:lpstr>
      <vt:lpstr>常见问题：打印出现偏移或者右边内容不显示</vt:lpstr>
      <vt:lpstr>常见问题：打印出现偏移或者右边内容不显示</vt:lpstr>
      <vt:lpstr>常见问题：打印方向设置不生效</vt:lpstr>
      <vt:lpstr>常见问题：套打数据表格统计范围</vt:lpstr>
      <vt:lpstr>常见问题：页码控制</vt:lpstr>
      <vt:lpstr>常见问题：数据表格过滤条件设置</vt:lpstr>
      <vt:lpstr>常见问题：合同条款比较多超出套打模板高度</vt:lpstr>
      <vt:lpstr>常见问题：不同套打模板使用不同打印机打印</vt:lpstr>
      <vt:lpstr>常见问题：设置和取消套打默认模板</vt:lpstr>
      <vt:lpstr>常见问题：打印次数控制</vt:lpstr>
      <vt:lpstr>常见问题：大数据量打印</vt:lpstr>
      <vt:lpstr>常见问题：套打单张单据500页限制</vt:lpstr>
      <vt:lpstr>常见问题：凭证节纸打印</vt:lpstr>
      <vt:lpstr>常见问题：凭证打印根据单据体币别自动适配模板</vt:lpstr>
      <vt:lpstr>常见问题：小票打印（动态走纸）</vt:lpstr>
      <vt:lpstr>常见问题：审批节点信息打印不出来</vt:lpstr>
      <vt:lpstr>使用技巧</vt:lpstr>
      <vt:lpstr>幻灯片 58</vt:lpstr>
    </vt:vector>
  </TitlesOfParts>
  <Company>市场部</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金蝶国际软件集团介绍</dc:title>
  <dc:creator>Kingdee</dc:creator>
  <cp:lastModifiedBy>Windows 用户</cp:lastModifiedBy>
  <cp:revision>5605</cp:revision>
  <dcterms:created xsi:type="dcterms:W3CDTF">2005-02-25T05:47:44Z</dcterms:created>
  <dcterms:modified xsi:type="dcterms:W3CDTF">2018-08-15T12:43:35Z</dcterms:modified>
</cp:coreProperties>
</file>